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34615" autoAdjust="0"/>
    <p:restoredTop sz="86387" autoAdjust="0"/>
  </p:normalViewPr>
  <p:slideViewPr>
    <p:cSldViewPr>
      <p:cViewPr varScale="1">
        <p:scale>
          <a:sx n="78" d="100"/>
          <a:sy n="78" d="100"/>
        </p:scale>
        <p:origin x="-152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10" y="2113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saturn\&#1056;&#1072;&#1073;&#1086;&#1095;&#1080;&#1081;%20&#1089;&#1090;&#1086;&#1083;\&#1054;&#1050;&#1058;&#1071;&#1041;&#1056;&#1068;%202012\&#1079;%20&#1092;&#1083;&#1077;&#1096;&#1082;&#1080;%2001.10.2012\&#1082;&#1074;&#1072;&#1076;&#1088;&#1072;&#1085;&#1090;%20&#1072;&#1085;&#1072;&#1083;&#1110;&#1079;\&#1082;&#1074;&#1072;&#1076;&#1088;&#1072;&#1085;\&#1051;&#1110;&#1094;&#1077;&#1081;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saturn\&#1056;&#1072;&#1073;&#1086;&#1095;&#1080;&#1081;%20&#1089;&#1090;&#1086;&#1083;\&#1054;&#1050;&#1058;&#1071;&#1041;&#1056;&#1068;%202012\&#1079;%20&#1092;&#1083;&#1077;&#1096;&#1082;&#1080;%2001.10.2012\&#1082;&#1074;&#1072;&#1076;&#1088;&#1072;&#1085;&#1090;%20&#1072;&#1085;&#1072;&#1083;&#1110;&#1079;\&#1082;&#1074;&#1072;&#1076;&#1088;&#1072;&#1085;\&#1078;&#1086;&#1074;&#1090;&#1085;&#1077;&#1074;&#1072;1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saturn\&#1056;&#1072;&#1073;&#1086;&#1095;&#1080;&#1081;%20&#1089;&#1090;&#1086;&#1083;\&#1054;&#1050;&#1058;&#1071;&#1041;&#1056;&#1068;%202012\&#1079;%20&#1092;&#1083;&#1077;&#1096;&#1082;&#1080;%2001.10.2012\&#1082;&#1074;&#1072;&#1076;&#1088;&#1072;&#1085;&#1090;%20&#1072;&#1085;&#1072;&#1083;&#1110;&#1079;\&#1082;&#1074;&#1072;&#1076;&#1088;&#1072;&#1085;\&#1050;&#1072;&#1084;&#1103;&#1085;&#1089;&#1100;&#1082;&#1080;&#1081;%20&#1053;&#1042;&#1050;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saturn\&#1056;&#1072;&#1073;&#1086;&#1095;&#1080;&#1081;%20&#1089;&#1090;&#1086;&#1083;\&#1054;&#1050;&#1058;&#1071;&#1041;&#1056;&#1068;%202012\&#1079;%20&#1092;&#1083;&#1077;&#1096;&#1082;&#1080;%2001.10.2012\&#1082;&#1074;&#1072;&#1076;&#1088;&#1072;&#1085;&#1090;%20&#1072;&#1085;&#1072;&#1083;&#1110;&#1079;\&#1082;&#1074;&#1072;&#1076;&#1088;&#1072;&#1085;\&#1050;&#1086;&#1083;&#1086;&#1076;&#1103;&#1079;&#1085;&#1077;&#1085;&#1089;&#1100;&#1082;&#1072;.xls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saturn\&#1056;&#1072;&#1073;&#1086;&#1095;&#1080;&#1081;%20&#1089;&#1090;&#1086;&#1083;\&#1054;&#1050;&#1058;&#1071;&#1041;&#1056;&#1068;%202012\&#1079;%20&#1092;&#1083;&#1077;&#1096;&#1082;&#1080;%2001.10.2012\&#1082;&#1074;&#1072;&#1076;&#1088;&#1072;&#1085;&#1090;%20&#1072;&#1085;&#1072;&#1083;&#1110;&#1079;\&#1082;&#1074;&#1072;&#1076;&#1088;&#1072;&#1085;\&#1084;&#1077;&#1095;&#1085;&#1080;&#1082;&#1110;&#1074;&#1089;&#1100;&#1082;&#1080;&#1081;%20&#1053;&#1042;&#1050;.xls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saturn\&#1056;&#1072;&#1073;&#1086;&#1095;&#1080;&#1081;%20&#1089;&#1090;&#1086;&#1083;\&#1054;&#1050;&#1058;&#1071;&#1041;&#1056;&#1068;%202012\&#1079;%20&#1092;&#1083;&#1077;&#1096;&#1082;&#1080;%2001.10.2012\&#1082;&#1074;&#1072;&#1076;&#1088;&#1072;&#1085;&#1090;%20&#1072;&#1085;&#1072;&#1083;&#1110;&#1079;\&#1082;&#1074;&#1072;&#1076;&#1088;&#1072;&#1085;\&#1090;&#1072;&#1074;&#1110;&#1083;&#1100;&#1078;&#1072;&#1085;&#1089;&#1100;&#1082;&#1072;.xls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saturn\&#1056;&#1072;&#1073;&#1086;&#1095;&#1080;&#1081;%20&#1089;&#1090;&#1086;&#1083;\&#1054;&#1050;&#1058;&#1071;&#1041;&#1056;&#1068;%202012\&#1079;%20&#1092;&#1083;&#1077;&#1096;&#1082;&#1080;%2001.10.2012\&#1082;&#1074;&#1072;&#1076;&#1088;&#1072;&#1085;&#1090;%20&#1072;&#1085;&#1072;&#1083;&#1110;&#1079;\&#1082;&#1074;&#1072;&#1076;&#1088;&#1072;&#1085;\&#1090;&#1086;&#1082;&#1072;&#1088;&#1110;&#1074;&#1089;&#1100;&#1082;&#1072;.xls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saturn\&#1056;&#1072;&#1073;&#1086;&#1095;&#1080;&#1081;%20&#1089;&#1090;&#1086;&#1083;\&#1054;&#1050;&#1058;&#1071;&#1041;&#1056;&#1068;%202012\&#1079;%20&#1092;&#1083;&#1077;&#1096;&#1082;&#1080;%2001.10.2012\&#1082;&#1074;&#1072;&#1076;&#1088;&#1072;&#1085;&#1090;%20&#1072;&#1085;&#1072;&#1083;&#1110;&#1079;\&#1082;&#1074;&#1072;&#1076;&#1088;&#1072;&#1085;\&#1090;&#1086;&#1087;&#1110;&#1083;&#1100;&#1089;&#1100;&#1082;&#1072;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 sz="1800" b="1" i="0" strike="noStrike" dirty="0" err="1">
                <a:solidFill>
                  <a:srgbClr val="000000"/>
                </a:solidFill>
                <a:latin typeface="Times New Roman"/>
                <a:cs typeface="Times New Roman"/>
              </a:rPr>
              <a:t>Квадрант-аналіз</a:t>
            </a:r>
            <a:r>
              <a:rPr lang="ru-RU" sz="1800" b="1" i="0" strike="noStrike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ru-RU" sz="1800" b="1" i="0" strike="noStrike" dirty="0" err="1">
                <a:solidFill>
                  <a:srgbClr val="000000"/>
                </a:solidFill>
                <a:latin typeface="Times New Roman"/>
                <a:cs typeface="Times New Roman"/>
              </a:rPr>
              <a:t>результатів</a:t>
            </a:r>
            <a:r>
              <a:rPr lang="ru-RU" sz="1800" b="1" i="0" strike="noStrike" dirty="0">
                <a:solidFill>
                  <a:srgbClr val="000000"/>
                </a:solidFill>
                <a:latin typeface="Times New Roman"/>
                <a:cs typeface="Times New Roman"/>
              </a:rPr>
              <a:t> ЗНО та ДПА</a:t>
            </a:r>
          </a:p>
          <a:p>
            <a:pPr>
              <a:defRPr sz="12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 sz="1800" b="1" i="0" u="sng" strike="noStrike" dirty="0" smtClean="0">
                <a:solidFill>
                  <a:srgbClr val="000000"/>
                </a:solidFill>
                <a:latin typeface="Times New Roman"/>
                <a:cs typeface="Times New Roman"/>
              </a:rPr>
              <a:t>Дворічанський </a:t>
            </a:r>
            <a:r>
              <a:rPr lang="ru-RU" sz="1800" b="1" i="0" u="sng" strike="noStrike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ліцей</a:t>
            </a:r>
            <a:endParaRPr lang="ru-RU" sz="1800" b="1" i="0" u="sng" strike="noStrike" dirty="0">
              <a:solidFill>
                <a:srgbClr val="000000"/>
              </a:solidFill>
              <a:latin typeface="Times New Roman"/>
              <a:cs typeface="Times New Roman"/>
            </a:endParaRPr>
          </a:p>
        </c:rich>
      </c:tx>
      <c:layout>
        <c:manualLayout>
          <c:xMode val="edge"/>
          <c:yMode val="edge"/>
          <c:x val="0.24925373134328366"/>
          <c:y val="2.2197558268590451E-3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9.4029850746268753E-2"/>
          <c:y val="0.11764705882352947"/>
          <c:w val="0.89402985074626862"/>
          <c:h val="0.83462819089900142"/>
        </c:manualLayout>
      </c:layout>
      <c:scatterChart>
        <c:scatterStyle val="lineMarker"/>
        <c:ser>
          <c:idx val="0"/>
          <c:order val="0"/>
          <c:spPr>
            <a:ln w="28575">
              <a:noFill/>
            </a:ln>
          </c:spPr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sz="1400" b="1" i="0" u="none" strike="noStrike" baseline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defRPr>
                    </a:pPr>
                    <a:r>
                      <a:rPr lang="ru-RU" sz="1400" b="1" dirty="0" err="1">
                        <a:solidFill>
                          <a:schemeClr val="bg1"/>
                        </a:solidFill>
                      </a:rPr>
                      <a:t>у</a:t>
                    </a:r>
                    <a:r>
                      <a:rPr lang="ru-RU" sz="1400" b="1" dirty="0" err="1" smtClean="0">
                        <a:solidFill>
                          <a:schemeClr val="bg1"/>
                        </a:solidFill>
                      </a:rPr>
                      <a:t>кр.мова</a:t>
                    </a:r>
                    <a:endParaRPr lang="ru-RU" sz="1400" b="1" dirty="0">
                      <a:solidFill>
                        <a:schemeClr val="bg1"/>
                      </a:solidFill>
                    </a:endParaRPr>
                  </a:p>
                </c:rich>
              </c:tx>
              <c:spPr>
                <a:noFill/>
                <a:ln w="25400">
                  <a:noFill/>
                </a:ln>
              </c:spPr>
            </c:dLbl>
            <c:dLbl>
              <c:idx val="1"/>
              <c:layout>
                <c:manualLayout>
                  <c:x val="-5.1851851851851868E-3"/>
                  <c:y val="-3.2296331962194773E-2"/>
                </c:manualLayout>
              </c:layout>
              <c:tx>
                <c:rich>
                  <a:bodyPr/>
                  <a:lstStyle/>
                  <a:p>
                    <a:pPr>
                      <a:defRPr sz="1400" b="1" i="0" u="none" strike="noStrike" baseline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defRPr>
                    </a:pPr>
                    <a:r>
                      <a:rPr lang="ru-RU" sz="1400" b="1" dirty="0" err="1">
                        <a:solidFill>
                          <a:schemeClr val="bg1"/>
                        </a:solidFill>
                      </a:rPr>
                      <a:t>історія</a:t>
                    </a:r>
                    <a:r>
                      <a:rPr lang="ru-RU" sz="1400" b="1" dirty="0">
                        <a:solidFill>
                          <a:schemeClr val="bg1"/>
                        </a:solidFill>
                      </a:rPr>
                      <a:t> </a:t>
                    </a:r>
                    <a:r>
                      <a:rPr lang="ru-RU" sz="1400" b="1" dirty="0" err="1">
                        <a:solidFill>
                          <a:schemeClr val="bg1"/>
                        </a:solidFill>
                      </a:rPr>
                      <a:t>України</a:t>
                    </a:r>
                    <a:endParaRPr lang="ru-RU" sz="1400" b="1" dirty="0">
                      <a:solidFill>
                        <a:schemeClr val="bg1"/>
                      </a:solidFill>
                    </a:endParaRPr>
                  </a:p>
                </c:rich>
              </c:tx>
              <c:spPr>
                <a:noFill/>
                <a:ln w="25400">
                  <a:noFill/>
                </a:ln>
              </c:spPr>
              <c:dLblPos val="r"/>
            </c:dLbl>
            <c:dLbl>
              <c:idx val="2"/>
              <c:layout/>
              <c:tx>
                <c:rich>
                  <a:bodyPr/>
                  <a:lstStyle/>
                  <a:p>
                    <a:pPr>
                      <a:defRPr sz="1400" b="1" i="0" u="none" strike="noStrike" baseline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defRPr>
                    </a:pPr>
                    <a:r>
                      <a:rPr lang="ru-RU" sz="1400" b="1" dirty="0">
                        <a:solidFill>
                          <a:schemeClr val="bg1"/>
                        </a:solidFill>
                      </a:rPr>
                      <a:t>м</a:t>
                    </a:r>
                    <a:r>
                      <a:rPr lang="ru-RU" sz="1400" b="1" dirty="0" smtClean="0">
                        <a:solidFill>
                          <a:schemeClr val="bg1"/>
                        </a:solidFill>
                      </a:rPr>
                      <a:t>атематика</a:t>
                    </a:r>
                    <a:endParaRPr lang="ru-RU" sz="1400" b="1" dirty="0">
                      <a:solidFill>
                        <a:schemeClr val="bg1"/>
                      </a:solidFill>
                    </a:endParaRPr>
                  </a:p>
                </c:rich>
              </c:tx>
              <c:spPr>
                <a:noFill/>
                <a:ln w="25400">
                  <a:noFill/>
                </a:ln>
              </c:spPr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sz="1400" b="1" dirty="0" err="1">
                        <a:solidFill>
                          <a:schemeClr val="bg1"/>
                        </a:solidFill>
                      </a:rPr>
                      <a:t>ф</a:t>
                    </a:r>
                    <a:r>
                      <a:rPr lang="ru-RU" sz="1400" b="1" dirty="0" err="1" smtClean="0">
                        <a:solidFill>
                          <a:schemeClr val="bg1"/>
                        </a:solidFill>
                      </a:rPr>
                      <a:t>ізика</a:t>
                    </a:r>
                    <a:endParaRPr lang="ru-RU" sz="1400" b="1" dirty="0">
                      <a:solidFill>
                        <a:schemeClr val="bg1"/>
                      </a:solidFill>
                    </a:endParaRPr>
                  </a:p>
                </c:rich>
              </c:tx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ru-RU" sz="1400" b="1" dirty="0" err="1">
                        <a:solidFill>
                          <a:schemeClr val="bg1"/>
                        </a:solidFill>
                      </a:rPr>
                      <a:t>біологія</a:t>
                    </a:r>
                    <a:endParaRPr lang="ru-RU" sz="1400" b="1" dirty="0">
                      <a:solidFill>
                        <a:schemeClr val="bg1"/>
                      </a:solidFill>
                    </a:endParaRPr>
                  </a:p>
                </c:rich>
              </c:tx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  <c:showCatName val="1"/>
          </c:dLbls>
          <c:xVal>
            <c:numRef>
              <c:f>Дані!$C$4:$C$36</c:f>
              <c:numCache>
                <c:formatCode>0.00</c:formatCode>
                <c:ptCount val="33"/>
                <c:pt idx="0">
                  <c:v>9.7560975609756095</c:v>
                </c:pt>
                <c:pt idx="1">
                  <c:v>10.333333333333334</c:v>
                </c:pt>
                <c:pt idx="2">
                  <c:v>9.7777777777777768</c:v>
                </c:pt>
                <c:pt idx="3">
                  <c:v>9.8750000000000018</c:v>
                </c:pt>
                <c:pt idx="4">
                  <c:v>0</c:v>
                </c:pt>
                <c:pt idx="5">
                  <c:v>10.357142857142861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</c:numCache>
            </c:numRef>
          </c:xVal>
          <c:yVal>
            <c:numRef>
              <c:f>Дані!$D$4:$D$36</c:f>
              <c:numCache>
                <c:formatCode>0.00</c:formatCode>
                <c:ptCount val="33"/>
                <c:pt idx="0">
                  <c:v>157.56904309569043</c:v>
                </c:pt>
                <c:pt idx="1">
                  <c:v>160.38997500000002</c:v>
                </c:pt>
                <c:pt idx="2">
                  <c:v>149.98255</c:v>
                </c:pt>
                <c:pt idx="3">
                  <c:v>139.84374999999997</c:v>
                </c:pt>
                <c:pt idx="4">
                  <c:v>153.25</c:v>
                </c:pt>
                <c:pt idx="5">
                  <c:v>160.6182263547291</c:v>
                </c:pt>
                <c:pt idx="6">
                  <c:v>150.75</c:v>
                </c:pt>
                <c:pt idx="7">
                  <c:v>145.41659999999996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</c:numCache>
            </c:numRef>
          </c:yVal>
        </c:ser>
        <c:axId val="49410048"/>
        <c:axId val="49411584"/>
      </c:scatterChart>
      <c:valAx>
        <c:axId val="49410048"/>
        <c:scaling>
          <c:orientation val="minMax"/>
          <c:max val="12"/>
          <c:min val="3"/>
        </c:scaling>
        <c:axPos val="b"/>
        <c:majorGridlines/>
        <c:numFmt formatCode="0.00" sourceLinked="1"/>
        <c:tickLblPos val="low"/>
        <c:spPr>
          <a:ln w="25400" cmpd="sng">
            <a:solidFill>
              <a:schemeClr val="tx1"/>
            </a:solidFill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49411584"/>
        <c:crossesAt val="150"/>
        <c:crossBetween val="midCat"/>
        <c:majorUnit val="3"/>
      </c:valAx>
      <c:valAx>
        <c:axId val="49411584"/>
        <c:scaling>
          <c:orientation val="minMax"/>
          <c:max val="200"/>
          <c:min val="100"/>
        </c:scaling>
        <c:axPos val="l"/>
        <c:majorGridlines/>
        <c:numFmt formatCode="0.00" sourceLinked="1"/>
        <c:tickLblPos val="low"/>
        <c:spPr>
          <a:ln w="25400">
            <a:solidFill>
              <a:schemeClr val="tx1"/>
            </a:solidFill>
          </a:ln>
        </c:spPr>
        <c:crossAx val="49410048"/>
        <c:crossesAt val="6"/>
        <c:crossBetween val="midCat"/>
        <c:majorUnit val="25"/>
      </c:valAx>
    </c:plotArea>
    <c:plotVisOnly val="1"/>
    <c:dispBlanksAs val="gap"/>
  </c:chart>
  <c:txPr>
    <a:bodyPr/>
    <a:lstStyle/>
    <a:p>
      <a:pPr>
        <a:defRPr baseline="0">
          <a:latin typeface="Times New Roman" pitchFamily="18" charset="0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 sz="1800" dirty="0" err="1"/>
              <a:t>Квадрант-аналіз</a:t>
            </a:r>
            <a:r>
              <a:rPr lang="ru-RU" sz="1800" dirty="0"/>
              <a:t> </a:t>
            </a:r>
            <a:r>
              <a:rPr lang="ru-RU" sz="1800" dirty="0" err="1"/>
              <a:t>результатів</a:t>
            </a:r>
            <a:r>
              <a:rPr lang="ru-RU" sz="1800" dirty="0"/>
              <a:t> ЗНО та ДПА
</a:t>
            </a:r>
            <a:r>
              <a:rPr lang="ru-RU" sz="1800" dirty="0" err="1" smtClean="0"/>
              <a:t>Жовтнева</a:t>
            </a:r>
            <a:r>
              <a:rPr lang="ru-RU" sz="1800" dirty="0" smtClean="0"/>
              <a:t> </a:t>
            </a:r>
            <a:r>
              <a:rPr lang="ru-RU" sz="1800" dirty="0"/>
              <a:t>ЗОШ І-ІІІ </a:t>
            </a:r>
            <a:r>
              <a:rPr lang="ru-RU" sz="1800" dirty="0" err="1"/>
              <a:t>ступенів</a:t>
            </a:r>
            <a:endParaRPr lang="ru-RU" sz="1800" dirty="0"/>
          </a:p>
        </c:rich>
      </c:tx>
      <c:layout>
        <c:manualLayout>
          <c:xMode val="edge"/>
          <c:yMode val="edge"/>
          <c:x val="0.24925373134328366"/>
          <c:y val="2.2197558268590447E-3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9.4029850746268739E-2"/>
          <c:y val="0.11764705882352942"/>
          <c:w val="0.89402985074626851"/>
          <c:h val="0.83462819089900142"/>
        </c:manualLayout>
      </c:layout>
      <c:scatterChart>
        <c:scatterStyle val="lineMarker"/>
        <c:ser>
          <c:idx val="0"/>
          <c:order val="0"/>
          <c:spPr>
            <a:ln w="28575">
              <a:noFill/>
            </a:ln>
          </c:spPr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sz="1600" b="1" i="0" u="none" strike="noStrike" baseline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defRPr>
                    </a:pPr>
                    <a:r>
                      <a:rPr lang="ru-RU" sz="1600" b="1"/>
                      <a:t>Українська мова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</c:dLbl>
            <c:dLbl>
              <c:idx val="1"/>
              <c:layout/>
              <c:tx>
                <c:rich>
                  <a:bodyPr/>
                  <a:lstStyle/>
                  <a:p>
                    <a:pPr>
                      <a:defRPr sz="1600" b="1" i="0" u="none" strike="noStrike" baseline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defRPr>
                    </a:pPr>
                    <a:r>
                      <a:rPr lang="ru-RU" sz="1600" b="1"/>
                      <a:t> Історія України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</c:dLbl>
            <c:dLbl>
              <c:idx val="2"/>
              <c:layout/>
              <c:tx>
                <c:rich>
                  <a:bodyPr/>
                  <a:lstStyle/>
                  <a:p>
                    <a:pPr>
                      <a:defRPr sz="1600" b="1" i="0" u="none" strike="noStrike" baseline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defRPr>
                    </a:pPr>
                    <a:r>
                      <a:rPr lang="ru-RU" sz="1600" b="1"/>
                      <a:t>Математика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sz="1600" b="1" dirty="0" err="1">
                        <a:solidFill>
                          <a:srgbClr val="FF0000"/>
                        </a:solidFill>
                      </a:rPr>
                      <a:t>біологія</a:t>
                    </a:r>
                    <a:endParaRPr lang="ru-RU" sz="1600" b="1" dirty="0">
                      <a:solidFill>
                        <a:srgbClr val="FF0000"/>
                      </a:solidFill>
                    </a:endParaRPr>
                  </a:p>
                </c:rich>
              </c:tx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Val val="1"/>
            <c:showCatName val="1"/>
          </c:dLbls>
          <c:xVal>
            <c:numRef>
              <c:f>Дані!$C$4:$C$36</c:f>
              <c:numCache>
                <c:formatCode>0.00</c:formatCode>
                <c:ptCount val="33"/>
                <c:pt idx="0">
                  <c:v>9.5</c:v>
                </c:pt>
                <c:pt idx="1">
                  <c:v>9.5</c:v>
                </c:pt>
                <c:pt idx="2">
                  <c:v>9</c:v>
                </c:pt>
                <c:pt idx="3">
                  <c:v>0</c:v>
                </c:pt>
                <c:pt idx="4">
                  <c:v>5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</c:numCache>
            </c:numRef>
          </c:xVal>
          <c:yVal>
            <c:numRef>
              <c:f>Дані!$D$4:$D$36</c:f>
              <c:numCache>
                <c:formatCode>0.00</c:formatCode>
                <c:ptCount val="33"/>
                <c:pt idx="0">
                  <c:v>136.91999999999999</c:v>
                </c:pt>
                <c:pt idx="1">
                  <c:v>149.5</c:v>
                </c:pt>
                <c:pt idx="2">
                  <c:v>142.25</c:v>
                </c:pt>
                <c:pt idx="3">
                  <c:v>149.5</c:v>
                </c:pt>
                <c:pt idx="4">
                  <c:v>120.75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</c:numCache>
            </c:numRef>
          </c:yVal>
        </c:ser>
        <c:axId val="49351296"/>
        <c:axId val="49774976"/>
      </c:scatterChart>
      <c:valAx>
        <c:axId val="49351296"/>
        <c:scaling>
          <c:orientation val="minMax"/>
          <c:max val="12"/>
          <c:min val="3"/>
        </c:scaling>
        <c:axPos val="b"/>
        <c:majorGridlines/>
        <c:numFmt formatCode="0.00" sourceLinked="1"/>
        <c:tickLblPos val="low"/>
        <c:spPr>
          <a:ln w="25400" cmpd="sng">
            <a:solidFill>
              <a:schemeClr val="tx1"/>
            </a:solidFill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49774976"/>
        <c:crossesAt val="150"/>
        <c:crossBetween val="midCat"/>
        <c:majorUnit val="3"/>
      </c:valAx>
      <c:valAx>
        <c:axId val="49774976"/>
        <c:scaling>
          <c:orientation val="minMax"/>
          <c:max val="200"/>
          <c:min val="100"/>
        </c:scaling>
        <c:axPos val="l"/>
        <c:majorGridlines/>
        <c:numFmt formatCode="0.00" sourceLinked="1"/>
        <c:tickLblPos val="low"/>
        <c:spPr>
          <a:ln w="25400">
            <a:solidFill>
              <a:schemeClr val="tx1"/>
            </a:solidFill>
          </a:ln>
        </c:spPr>
        <c:crossAx val="49351296"/>
        <c:crossesAt val="6"/>
        <c:crossBetween val="midCat"/>
        <c:majorUnit val="25"/>
      </c:valAx>
    </c:plotArea>
    <c:plotVisOnly val="1"/>
    <c:dispBlanksAs val="gap"/>
  </c:chart>
  <c:txPr>
    <a:bodyPr/>
    <a:lstStyle/>
    <a:p>
      <a:pPr>
        <a:defRPr baseline="0">
          <a:latin typeface="Times New Roman" pitchFamily="18" charset="0"/>
        </a:defRPr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 sz="1800" b="1" i="0" strike="noStrike" dirty="0" err="1">
                <a:solidFill>
                  <a:srgbClr val="000000"/>
                </a:solidFill>
                <a:latin typeface="Times New Roman"/>
                <a:cs typeface="Times New Roman"/>
              </a:rPr>
              <a:t>Квадрант-аналіз</a:t>
            </a:r>
            <a:r>
              <a:rPr lang="ru-RU" sz="1800" b="1" i="0" strike="noStrike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ru-RU" sz="1800" b="1" i="0" strike="noStrike" dirty="0" err="1">
                <a:solidFill>
                  <a:srgbClr val="000000"/>
                </a:solidFill>
                <a:latin typeface="Times New Roman"/>
                <a:cs typeface="Times New Roman"/>
              </a:rPr>
              <a:t>результатів</a:t>
            </a:r>
            <a:r>
              <a:rPr lang="ru-RU" sz="1800" b="1" i="0" strike="noStrike" dirty="0">
                <a:solidFill>
                  <a:srgbClr val="000000"/>
                </a:solidFill>
                <a:latin typeface="Times New Roman"/>
                <a:cs typeface="Times New Roman"/>
              </a:rPr>
              <a:t> ЗНО та ДПА</a:t>
            </a:r>
          </a:p>
          <a:p>
            <a:pPr>
              <a:defRPr sz="12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 sz="1800" b="1" i="0" strike="noStrike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ru-RU" sz="1800" b="1" i="0" u="sng" strike="noStrike" dirty="0" err="1">
                <a:solidFill>
                  <a:srgbClr val="000000"/>
                </a:solidFill>
                <a:latin typeface="Times New Roman"/>
                <a:cs typeface="Times New Roman"/>
              </a:rPr>
              <a:t>Камянський</a:t>
            </a:r>
            <a:r>
              <a:rPr lang="ru-RU" sz="1800" b="1" i="0" u="sng" strike="noStrike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ru-RU" sz="1800" b="1" i="0" u="sng" strike="noStrike" dirty="0" smtClean="0">
                <a:solidFill>
                  <a:srgbClr val="000000"/>
                </a:solidFill>
                <a:latin typeface="Times New Roman"/>
                <a:cs typeface="Times New Roman"/>
              </a:rPr>
              <a:t>НВК</a:t>
            </a:r>
          </a:p>
        </c:rich>
      </c:tx>
      <c:layout>
        <c:manualLayout>
          <c:xMode val="edge"/>
          <c:yMode val="edge"/>
          <c:x val="0.24925373134328366"/>
          <c:y val="2.2197558268590447E-3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9.4029850746268739E-2"/>
          <c:y val="0.11764705882352942"/>
          <c:w val="0.89402985074626851"/>
          <c:h val="0.83462819089900142"/>
        </c:manualLayout>
      </c:layout>
      <c:scatterChart>
        <c:scatterStyle val="lineMarker"/>
        <c:ser>
          <c:idx val="0"/>
          <c:order val="0"/>
          <c:spPr>
            <a:ln w="28575">
              <a:noFill/>
            </a:ln>
          </c:spPr>
          <c:dLbls>
            <c:dLbl>
              <c:idx val="0"/>
              <c:layout>
                <c:manualLayout>
                  <c:x val="-2.9320987654320989E-2"/>
                  <c:y val="-4.4280442804428055E-2"/>
                </c:manualLayout>
              </c:layout>
              <c:tx>
                <c:rich>
                  <a:bodyPr/>
                  <a:lstStyle/>
                  <a:p>
                    <a:pPr>
                      <a:defRPr sz="1600" b="1" i="0" u="none" strike="noStrike" baseline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defRPr>
                    </a:pPr>
                    <a:r>
                      <a:rPr lang="ru-RU" sz="1600" b="1" dirty="0" err="1"/>
                      <a:t>Українська</a:t>
                    </a:r>
                    <a:r>
                      <a:rPr lang="ru-RU" sz="1600" b="1" dirty="0"/>
                      <a:t> </a:t>
                    </a:r>
                    <a:r>
                      <a:rPr lang="ru-RU" sz="1600" b="1" dirty="0" err="1"/>
                      <a:t>мова</a:t>
                    </a:r>
                    <a:endParaRPr lang="ru-RU" sz="1600" b="1" dirty="0"/>
                  </a:p>
                </c:rich>
              </c:tx>
              <c:spPr>
                <a:noFill/>
                <a:ln w="25400">
                  <a:noFill/>
                </a:ln>
              </c:spPr>
            </c:dLbl>
            <c:dLbl>
              <c:idx val="1"/>
              <c:layout/>
              <c:tx>
                <c:rich>
                  <a:bodyPr/>
                  <a:lstStyle/>
                  <a:p>
                    <a:pPr>
                      <a:defRPr sz="1600" b="1" i="0" u="none" strike="noStrike" baseline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defRPr>
                    </a:pPr>
                    <a:r>
                      <a:rPr lang="ru-RU" sz="1600" b="1"/>
                      <a:t> Історія України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</c:dLbl>
            <c:dLbl>
              <c:idx val="2"/>
              <c:layout>
                <c:manualLayout>
                  <c:x val="0"/>
                  <c:y val="-2.5303110173958882E-2"/>
                </c:manualLayout>
              </c:layout>
              <c:tx>
                <c:rich>
                  <a:bodyPr/>
                  <a:lstStyle/>
                  <a:p>
                    <a:pPr>
                      <a:defRPr sz="1600" b="1" i="0" u="none" strike="noStrike" baseline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defRPr>
                    </a:pPr>
                    <a:r>
                      <a:rPr lang="ru-RU" sz="1600" b="1"/>
                      <a:t>Математика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Val val="1"/>
            <c:showCatName val="1"/>
          </c:dLbls>
          <c:xVal>
            <c:numRef>
              <c:f>Дані!$C$4:$C$36</c:f>
              <c:numCache>
                <c:formatCode>0.00</c:formatCode>
                <c:ptCount val="33"/>
                <c:pt idx="0">
                  <c:v>8.75</c:v>
                </c:pt>
                <c:pt idx="1">
                  <c:v>8</c:v>
                </c:pt>
                <c:pt idx="2">
                  <c:v>11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</c:numCache>
            </c:numRef>
          </c:xVal>
          <c:yVal>
            <c:numRef>
              <c:f>Дані!$D$4:$D$36</c:f>
              <c:numCache>
                <c:formatCode>0.00</c:formatCode>
                <c:ptCount val="33"/>
                <c:pt idx="0">
                  <c:v>151.05000000000001</c:v>
                </c:pt>
                <c:pt idx="1">
                  <c:v>138.375</c:v>
                </c:pt>
                <c:pt idx="2">
                  <c:v>150.625</c:v>
                </c:pt>
                <c:pt idx="3">
                  <c:v>178</c:v>
                </c:pt>
                <c:pt idx="4">
                  <c:v>142.4375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</c:numCache>
            </c:numRef>
          </c:yVal>
        </c:ser>
        <c:axId val="59659776"/>
        <c:axId val="59661312"/>
      </c:scatterChart>
      <c:valAx>
        <c:axId val="59659776"/>
        <c:scaling>
          <c:orientation val="minMax"/>
          <c:max val="12"/>
          <c:min val="3"/>
        </c:scaling>
        <c:axPos val="b"/>
        <c:majorGridlines/>
        <c:numFmt formatCode="0.00" sourceLinked="1"/>
        <c:tickLblPos val="low"/>
        <c:spPr>
          <a:ln w="25400" cmpd="sng">
            <a:solidFill>
              <a:schemeClr val="tx1"/>
            </a:solidFill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59661312"/>
        <c:crossesAt val="150"/>
        <c:crossBetween val="midCat"/>
        <c:majorUnit val="3"/>
      </c:valAx>
      <c:valAx>
        <c:axId val="59661312"/>
        <c:scaling>
          <c:orientation val="minMax"/>
          <c:max val="200"/>
          <c:min val="100"/>
        </c:scaling>
        <c:axPos val="l"/>
        <c:majorGridlines/>
        <c:numFmt formatCode="0.00" sourceLinked="1"/>
        <c:tickLblPos val="low"/>
        <c:spPr>
          <a:ln w="25400">
            <a:solidFill>
              <a:schemeClr val="tx1"/>
            </a:solidFill>
          </a:ln>
        </c:spPr>
        <c:crossAx val="59659776"/>
        <c:crossesAt val="6"/>
        <c:crossBetween val="midCat"/>
        <c:majorUnit val="25"/>
      </c:valAx>
    </c:plotArea>
    <c:plotVisOnly val="1"/>
    <c:dispBlanksAs val="gap"/>
  </c:chart>
  <c:txPr>
    <a:bodyPr/>
    <a:lstStyle/>
    <a:p>
      <a:pPr>
        <a:defRPr baseline="0">
          <a:latin typeface="Times New Roman" pitchFamily="18" charset="0"/>
        </a:defRPr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 sz="1800" b="1" i="0" strike="noStrike" dirty="0" err="1">
                <a:solidFill>
                  <a:srgbClr val="000000"/>
                </a:solidFill>
                <a:latin typeface="Times New Roman"/>
                <a:cs typeface="Times New Roman"/>
              </a:rPr>
              <a:t>Квадрант-аналіз</a:t>
            </a:r>
            <a:r>
              <a:rPr lang="ru-RU" sz="1800" b="1" i="0" strike="noStrike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ru-RU" sz="1800" b="1" i="0" strike="noStrike" dirty="0" err="1">
                <a:solidFill>
                  <a:srgbClr val="000000"/>
                </a:solidFill>
                <a:latin typeface="Times New Roman"/>
                <a:cs typeface="Times New Roman"/>
              </a:rPr>
              <a:t>результатів</a:t>
            </a:r>
            <a:r>
              <a:rPr lang="ru-RU" sz="1800" b="1" i="0" strike="noStrike" dirty="0">
                <a:solidFill>
                  <a:srgbClr val="000000"/>
                </a:solidFill>
                <a:latin typeface="Times New Roman"/>
                <a:cs typeface="Times New Roman"/>
              </a:rPr>
              <a:t> ЗНО та ДПА</a:t>
            </a:r>
          </a:p>
          <a:p>
            <a:pPr>
              <a:defRPr sz="12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 sz="1800" b="1" i="0" u="sng" strike="noStrike" dirty="0" smtClean="0">
                <a:solidFill>
                  <a:srgbClr val="000000"/>
                </a:solidFill>
                <a:latin typeface="Times New Roman"/>
                <a:cs typeface="Times New Roman"/>
              </a:rPr>
              <a:t>Колодязненська </a:t>
            </a:r>
            <a:r>
              <a:rPr lang="ru-RU" sz="1800" b="1" i="0" u="sng" strike="noStrike" dirty="0">
                <a:solidFill>
                  <a:srgbClr val="000000"/>
                </a:solidFill>
                <a:latin typeface="Times New Roman"/>
                <a:cs typeface="Times New Roman"/>
              </a:rPr>
              <a:t>ЗОШ І-ІІІ </a:t>
            </a:r>
            <a:r>
              <a:rPr lang="ru-RU" sz="1800" b="1" i="0" u="sng" strike="noStrike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ступенів</a:t>
            </a:r>
            <a:endParaRPr lang="ru-RU" sz="1800" b="1" i="0" u="sng" strike="noStrike" dirty="0">
              <a:solidFill>
                <a:srgbClr val="000000"/>
              </a:solidFill>
              <a:latin typeface="Times New Roman"/>
              <a:cs typeface="Times New Roman"/>
            </a:endParaRPr>
          </a:p>
        </c:rich>
      </c:tx>
      <c:layout>
        <c:manualLayout>
          <c:xMode val="edge"/>
          <c:yMode val="edge"/>
          <c:x val="0.24925373134328366"/>
          <c:y val="2.2197558268590447E-3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9.4029850746268739E-2"/>
          <c:y val="0.11764705882352942"/>
          <c:w val="0.89402985074626851"/>
          <c:h val="0.83462819089900142"/>
        </c:manualLayout>
      </c:layout>
      <c:scatterChart>
        <c:scatterStyle val="lineMarker"/>
        <c:ser>
          <c:idx val="0"/>
          <c:order val="0"/>
          <c:spPr>
            <a:ln w="28575">
              <a:noFill/>
            </a:ln>
          </c:spPr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sz="1400" b="1" i="0" u="none" strike="noStrike" baseline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defRPr>
                    </a:pPr>
                    <a:r>
                      <a:rPr lang="ru-RU" sz="1400" b="1">
                        <a:solidFill>
                          <a:schemeClr val="bg1"/>
                        </a:solidFill>
                      </a:rPr>
                      <a:t>Українська мова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</c:dLbl>
            <c:dLbl>
              <c:idx val="1"/>
              <c:layout/>
              <c:tx>
                <c:rich>
                  <a:bodyPr/>
                  <a:lstStyle/>
                  <a:p>
                    <a:pPr>
                      <a:defRPr sz="1400" b="1" i="0" u="none" strike="noStrike" baseline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defRPr>
                    </a:pPr>
                    <a:r>
                      <a:rPr lang="ru-RU" sz="1400" b="1">
                        <a:solidFill>
                          <a:schemeClr val="bg1"/>
                        </a:solidFill>
                      </a:rPr>
                      <a:t> Історія України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</c:dLbl>
            <c:dLbl>
              <c:idx val="2"/>
              <c:layout/>
              <c:tx>
                <c:rich>
                  <a:bodyPr/>
                  <a:lstStyle/>
                  <a:p>
                    <a:pPr>
                      <a:defRPr sz="1400" b="1" i="0" u="none" strike="noStrike" baseline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defRPr>
                    </a:pPr>
                    <a:r>
                      <a:rPr lang="ru-RU" sz="1400" b="1">
                        <a:solidFill>
                          <a:schemeClr val="bg1"/>
                        </a:solidFill>
                      </a:rPr>
                      <a:t>Математика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ru-RU" sz="1400" b="1">
                        <a:solidFill>
                          <a:schemeClr val="bg1"/>
                        </a:solidFill>
                      </a:rPr>
                      <a:t>Біологія</a:t>
                    </a:r>
                  </a:p>
                </c:rich>
              </c:tx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  <c:showCatName val="1"/>
          </c:dLbls>
          <c:xVal>
            <c:numRef>
              <c:f>Дані!$C$4:$C$36</c:f>
              <c:numCache>
                <c:formatCode>0.00</c:formatCode>
                <c:ptCount val="33"/>
                <c:pt idx="0">
                  <c:v>9.2000000000000011</c:v>
                </c:pt>
                <c:pt idx="1">
                  <c:v>10.4</c:v>
                </c:pt>
                <c:pt idx="2">
                  <c:v>8</c:v>
                </c:pt>
                <c:pt idx="3">
                  <c:v>0</c:v>
                </c:pt>
                <c:pt idx="4">
                  <c:v>0</c:v>
                </c:pt>
                <c:pt idx="5">
                  <c:v>9.2000000000000011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</c:numCache>
            </c:numRef>
          </c:xVal>
          <c:yVal>
            <c:numRef>
              <c:f>Дані!$D$4:$D$36</c:f>
              <c:numCache>
                <c:formatCode>0.00</c:formatCode>
                <c:ptCount val="33"/>
                <c:pt idx="0">
                  <c:v>141.94444444444443</c:v>
                </c:pt>
                <c:pt idx="1">
                  <c:v>152.6</c:v>
                </c:pt>
                <c:pt idx="2">
                  <c:v>134.41807499999999</c:v>
                </c:pt>
                <c:pt idx="3">
                  <c:v>167</c:v>
                </c:pt>
                <c:pt idx="4">
                  <c:v>145</c:v>
                </c:pt>
                <c:pt idx="5">
                  <c:v>148.5</c:v>
                </c:pt>
                <c:pt idx="6">
                  <c:v>156</c:v>
                </c:pt>
                <c:pt idx="7">
                  <c:v>178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</c:numCache>
            </c:numRef>
          </c:yVal>
        </c:ser>
        <c:axId val="59724160"/>
        <c:axId val="59725696"/>
      </c:scatterChart>
      <c:valAx>
        <c:axId val="59724160"/>
        <c:scaling>
          <c:orientation val="minMax"/>
          <c:max val="12"/>
          <c:min val="3"/>
        </c:scaling>
        <c:axPos val="b"/>
        <c:majorGridlines/>
        <c:numFmt formatCode="0.00" sourceLinked="1"/>
        <c:tickLblPos val="low"/>
        <c:spPr>
          <a:ln w="25400" cmpd="sng">
            <a:solidFill>
              <a:schemeClr val="tx1"/>
            </a:solidFill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59725696"/>
        <c:crossesAt val="150"/>
        <c:crossBetween val="midCat"/>
        <c:majorUnit val="3"/>
      </c:valAx>
      <c:valAx>
        <c:axId val="59725696"/>
        <c:scaling>
          <c:orientation val="minMax"/>
          <c:max val="200"/>
          <c:min val="100"/>
        </c:scaling>
        <c:axPos val="l"/>
        <c:majorGridlines/>
        <c:numFmt formatCode="0.00" sourceLinked="1"/>
        <c:tickLblPos val="low"/>
        <c:spPr>
          <a:ln w="25400">
            <a:solidFill>
              <a:schemeClr val="tx1"/>
            </a:solidFill>
          </a:ln>
        </c:spPr>
        <c:crossAx val="59724160"/>
        <c:crossesAt val="6"/>
        <c:crossBetween val="midCat"/>
        <c:majorUnit val="25"/>
      </c:valAx>
    </c:plotArea>
    <c:plotVisOnly val="1"/>
    <c:dispBlanksAs val="gap"/>
  </c:chart>
  <c:txPr>
    <a:bodyPr/>
    <a:lstStyle/>
    <a:p>
      <a:pPr>
        <a:defRPr baseline="0">
          <a:latin typeface="Times New Roman" pitchFamily="18" charset="0"/>
        </a:defRPr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 sz="1800" dirty="0" err="1"/>
              <a:t>Квадрант-аналіз</a:t>
            </a:r>
            <a:r>
              <a:rPr lang="ru-RU" sz="1800" dirty="0"/>
              <a:t> </a:t>
            </a:r>
            <a:r>
              <a:rPr lang="ru-RU" sz="1800" dirty="0" err="1"/>
              <a:t>результатів</a:t>
            </a:r>
            <a:r>
              <a:rPr lang="ru-RU" sz="1800" dirty="0"/>
              <a:t> ЗНО та ДПА
</a:t>
            </a:r>
            <a:r>
              <a:rPr lang="ru-RU" sz="1800" dirty="0" err="1" smtClean="0"/>
              <a:t>Мечниківськй</a:t>
            </a:r>
            <a:r>
              <a:rPr lang="ru-RU" sz="1800" dirty="0" smtClean="0"/>
              <a:t> НВК</a:t>
            </a:r>
            <a:endParaRPr lang="ru-RU" sz="1800" dirty="0"/>
          </a:p>
        </c:rich>
      </c:tx>
      <c:layout>
        <c:manualLayout>
          <c:xMode val="edge"/>
          <c:yMode val="edge"/>
          <c:x val="0.28629082822980467"/>
          <c:y val="1.0755372939796896E-2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9.4029850746268739E-2"/>
          <c:y val="0.11764705882352942"/>
          <c:w val="0.89402985074626851"/>
          <c:h val="0.83462819089900142"/>
        </c:manualLayout>
      </c:layout>
      <c:scatterChart>
        <c:scatterStyle val="lineMarker"/>
        <c:ser>
          <c:idx val="0"/>
          <c:order val="0"/>
          <c:spPr>
            <a:ln w="28575">
              <a:noFill/>
            </a:ln>
          </c:spPr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sz="1400" b="1" i="0" u="none" strike="noStrike" baseline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defRPr>
                    </a:pPr>
                    <a:r>
                      <a:rPr lang="ru-RU" sz="1400" b="1"/>
                      <a:t>Українська мова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</c:dLbl>
            <c:dLbl>
              <c:idx val="1"/>
              <c:tx>
                <c:rich>
                  <a:bodyPr/>
                  <a:lstStyle/>
                  <a:p>
                    <a:r>
                      <a:rPr lang="ru-RU" sz="1400" b="1"/>
                      <a:t> 2</a:t>
                    </a:r>
                  </a:p>
                </c:rich>
              </c:tx>
            </c:dLbl>
            <c:dLbl>
              <c:idx val="2"/>
              <c:layout/>
              <c:tx>
                <c:rich>
                  <a:bodyPr/>
                  <a:lstStyle/>
                  <a:p>
                    <a:pPr>
                      <a:defRPr sz="1400" b="1" i="0" u="none" strike="noStrike" baseline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defRPr>
                    </a:pPr>
                    <a:r>
                      <a:rPr lang="ru-RU" sz="1400" b="1"/>
                      <a:t>Математика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  <c:showCatName val="1"/>
          </c:dLbls>
          <c:xVal>
            <c:numRef>
              <c:f>'[мечниківський НВК.xls]Дані'!$C$4:$C$36</c:f>
              <c:numCache>
                <c:formatCode>0.00</c:formatCode>
                <c:ptCount val="33"/>
                <c:pt idx="0">
                  <c:v>10.5</c:v>
                </c:pt>
                <c:pt idx="1">
                  <c:v>0</c:v>
                </c:pt>
                <c:pt idx="2">
                  <c:v>8.75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</c:numCache>
            </c:numRef>
          </c:xVal>
          <c:yVal>
            <c:numRef>
              <c:f>'[мечниківський НВК.xls]Дані'!$D$4:$D$36</c:f>
              <c:numCache>
                <c:formatCode>0.00</c:formatCode>
                <c:ptCount val="33"/>
                <c:pt idx="0">
                  <c:v>152.62462499999998</c:v>
                </c:pt>
                <c:pt idx="1">
                  <c:v>157.87537499999999</c:v>
                </c:pt>
                <c:pt idx="2">
                  <c:v>148.76850000000002</c:v>
                </c:pt>
                <c:pt idx="3">
                  <c:v>146.25</c:v>
                </c:pt>
                <c:pt idx="4">
                  <c:v>142.875</c:v>
                </c:pt>
                <c:pt idx="5">
                  <c:v>142.94999999999999</c:v>
                </c:pt>
                <c:pt idx="6">
                  <c:v>186.75</c:v>
                </c:pt>
                <c:pt idx="7">
                  <c:v>149.5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</c:numCache>
            </c:numRef>
          </c:yVal>
        </c:ser>
        <c:axId val="59763712"/>
        <c:axId val="49812224"/>
      </c:scatterChart>
      <c:valAx>
        <c:axId val="59763712"/>
        <c:scaling>
          <c:orientation val="minMax"/>
          <c:max val="12"/>
          <c:min val="3"/>
        </c:scaling>
        <c:axPos val="b"/>
        <c:majorGridlines/>
        <c:numFmt formatCode="0.00" sourceLinked="1"/>
        <c:tickLblPos val="low"/>
        <c:spPr>
          <a:ln w="25400" cmpd="sng">
            <a:solidFill>
              <a:schemeClr val="tx1"/>
            </a:solidFill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49812224"/>
        <c:crossesAt val="150"/>
        <c:crossBetween val="midCat"/>
        <c:majorUnit val="3"/>
      </c:valAx>
      <c:valAx>
        <c:axId val="49812224"/>
        <c:scaling>
          <c:orientation val="minMax"/>
          <c:max val="200"/>
          <c:min val="100"/>
        </c:scaling>
        <c:axPos val="l"/>
        <c:majorGridlines/>
        <c:numFmt formatCode="0.00" sourceLinked="1"/>
        <c:tickLblPos val="low"/>
        <c:spPr>
          <a:ln w="25400">
            <a:solidFill>
              <a:schemeClr val="tx1"/>
            </a:solidFill>
          </a:ln>
        </c:spPr>
        <c:crossAx val="59763712"/>
        <c:crossesAt val="6"/>
        <c:crossBetween val="midCat"/>
        <c:majorUnit val="25"/>
      </c:valAx>
    </c:plotArea>
    <c:plotVisOnly val="1"/>
    <c:dispBlanksAs val="gap"/>
  </c:chart>
  <c:txPr>
    <a:bodyPr/>
    <a:lstStyle/>
    <a:p>
      <a:pPr>
        <a:defRPr baseline="0">
          <a:latin typeface="Times New Roman" pitchFamily="18" charset="0"/>
        </a:defRPr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 sz="1600" b="1" i="0" strike="noStrike" dirty="0" err="1">
                <a:solidFill>
                  <a:srgbClr val="000000"/>
                </a:solidFill>
                <a:latin typeface="Times New Roman"/>
                <a:cs typeface="Times New Roman"/>
              </a:rPr>
              <a:t>Квадрант-аналіз</a:t>
            </a:r>
            <a:r>
              <a:rPr lang="ru-RU" sz="1600" b="1" i="0" strike="noStrike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ru-RU" sz="1600" b="1" i="0" strike="noStrike" dirty="0" err="1">
                <a:solidFill>
                  <a:srgbClr val="000000"/>
                </a:solidFill>
                <a:latin typeface="Times New Roman"/>
                <a:cs typeface="Times New Roman"/>
              </a:rPr>
              <a:t>результатів</a:t>
            </a:r>
            <a:r>
              <a:rPr lang="ru-RU" sz="1600" b="1" i="0" strike="noStrike" dirty="0">
                <a:solidFill>
                  <a:srgbClr val="000000"/>
                </a:solidFill>
                <a:latin typeface="Times New Roman"/>
                <a:cs typeface="Times New Roman"/>
              </a:rPr>
              <a:t> ЗНО та ДПА</a:t>
            </a:r>
          </a:p>
          <a:p>
            <a:pPr>
              <a:defRPr sz="12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 sz="1600" b="1" i="0" u="sng" strike="noStrike" dirty="0" smtClean="0">
                <a:solidFill>
                  <a:srgbClr val="000000"/>
                </a:solidFill>
                <a:latin typeface="Times New Roman"/>
                <a:cs typeface="Times New Roman"/>
              </a:rPr>
              <a:t>Тавільжанська </a:t>
            </a:r>
            <a:r>
              <a:rPr lang="ru-RU" sz="1600" b="1" i="0" u="sng" strike="noStrike" dirty="0">
                <a:solidFill>
                  <a:srgbClr val="000000"/>
                </a:solidFill>
                <a:latin typeface="Times New Roman"/>
                <a:cs typeface="Times New Roman"/>
              </a:rPr>
              <a:t>ЗОШ І-ІІІ </a:t>
            </a:r>
            <a:r>
              <a:rPr lang="ru-RU" sz="1600" b="1" i="0" u="sng" strike="noStrike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ступенів</a:t>
            </a:r>
            <a:endParaRPr lang="ru-RU" sz="1600" b="1" i="0" u="sng" strike="noStrike" dirty="0">
              <a:solidFill>
                <a:srgbClr val="000000"/>
              </a:solidFill>
              <a:latin typeface="Times New Roman"/>
              <a:cs typeface="Times New Roman"/>
            </a:endParaRPr>
          </a:p>
        </c:rich>
      </c:tx>
      <c:layout>
        <c:manualLayout>
          <c:xMode val="edge"/>
          <c:yMode val="edge"/>
          <c:x val="0.24925373134328366"/>
          <c:y val="2.2197558268590447E-3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9.4029850746268739E-2"/>
          <c:y val="0.11764705882352942"/>
          <c:w val="0.89402985074626851"/>
          <c:h val="0.83462819089900142"/>
        </c:manualLayout>
      </c:layout>
      <c:scatterChart>
        <c:scatterStyle val="lineMarker"/>
        <c:ser>
          <c:idx val="0"/>
          <c:order val="0"/>
          <c:spPr>
            <a:ln w="28575">
              <a:noFill/>
            </a:ln>
          </c:spPr>
          <c:dLbls>
            <c:dLbl>
              <c:idx val="0"/>
              <c:layout>
                <c:manualLayout>
                  <c:x val="-1.5432098765432102E-3"/>
                  <c:y val="2.8836251287332571E-2"/>
                </c:manualLayout>
              </c:layout>
              <c:tx>
                <c:rich>
                  <a:bodyPr/>
                  <a:lstStyle/>
                  <a:p>
                    <a:pPr>
                      <a:defRPr sz="1200" b="1" i="0" u="none" strike="noStrike" baseline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defRPr>
                    </a:pPr>
                    <a:r>
                      <a:rPr lang="ru-RU" sz="1200" b="1">
                        <a:solidFill>
                          <a:schemeClr val="bg1"/>
                        </a:solidFill>
                      </a:rPr>
                      <a:t>Українська мова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</c:dLbl>
            <c:dLbl>
              <c:idx val="1"/>
              <c:tx>
                <c:rich>
                  <a:bodyPr/>
                  <a:lstStyle/>
                  <a:p>
                    <a:r>
                      <a:rPr lang="ru-RU" sz="1200" b="1">
                        <a:solidFill>
                          <a:schemeClr val="bg1"/>
                        </a:solidFill>
                      </a:rPr>
                      <a:t> 2</a:t>
                    </a:r>
                  </a:p>
                </c:rich>
              </c:tx>
            </c:dLbl>
            <c:dLbl>
              <c:idx val="2"/>
              <c:layout>
                <c:manualLayout>
                  <c:x val="-9.2592592592592622E-3"/>
                  <c:y val="-3.0895983522142133E-2"/>
                </c:manualLayout>
              </c:layout>
              <c:tx>
                <c:rich>
                  <a:bodyPr/>
                  <a:lstStyle/>
                  <a:p>
                    <a:pPr>
                      <a:defRPr sz="1200" b="1" i="0" u="none" strike="noStrike" baseline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defRPr>
                    </a:pPr>
                    <a:r>
                      <a:rPr lang="ru-RU" sz="1200" b="1">
                        <a:solidFill>
                          <a:schemeClr val="bg1"/>
                        </a:solidFill>
                      </a:rPr>
                      <a:t>Математика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sz="1200" b="1">
                        <a:solidFill>
                          <a:schemeClr val="bg1"/>
                        </a:solidFill>
                      </a:rPr>
                      <a:t>Біологія</a:t>
                    </a:r>
                  </a:p>
                </c:rich>
              </c:tx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ru-RU" sz="1200" b="1">
                        <a:solidFill>
                          <a:schemeClr val="bg1"/>
                        </a:solidFill>
                      </a:rPr>
                      <a:t>Географія</a:t>
                    </a:r>
                  </a:p>
                </c:rich>
              </c:tx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2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  <c:showCatName val="1"/>
          </c:dLbls>
          <c:xVal>
            <c:numRef>
              <c:f>Дані!$C$4:$C$36</c:f>
              <c:numCache>
                <c:formatCode>0.00</c:formatCode>
                <c:ptCount val="33"/>
                <c:pt idx="0">
                  <c:v>11</c:v>
                </c:pt>
                <c:pt idx="1">
                  <c:v>0</c:v>
                </c:pt>
                <c:pt idx="2">
                  <c:v>9.5</c:v>
                </c:pt>
                <c:pt idx="3">
                  <c:v>0</c:v>
                </c:pt>
                <c:pt idx="4">
                  <c:v>11</c:v>
                </c:pt>
                <c:pt idx="5">
                  <c:v>10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</c:numCache>
            </c:numRef>
          </c:xVal>
          <c:yVal>
            <c:numRef>
              <c:f>Дані!$D$4:$D$36</c:f>
              <c:numCache>
                <c:formatCode>0.00</c:formatCode>
                <c:ptCount val="33"/>
                <c:pt idx="0">
                  <c:v>146.66666666666663</c:v>
                </c:pt>
                <c:pt idx="1">
                  <c:v>147.33290000000005</c:v>
                </c:pt>
                <c:pt idx="2">
                  <c:v>153.20664999999997</c:v>
                </c:pt>
                <c:pt idx="3">
                  <c:v>142.875</c:v>
                </c:pt>
                <c:pt idx="4">
                  <c:v>178</c:v>
                </c:pt>
                <c:pt idx="5">
                  <c:v>151.6671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</c:numCache>
            </c:numRef>
          </c:yVal>
        </c:ser>
        <c:axId val="49866624"/>
        <c:axId val="49868160"/>
      </c:scatterChart>
      <c:valAx>
        <c:axId val="49866624"/>
        <c:scaling>
          <c:orientation val="minMax"/>
          <c:max val="12"/>
          <c:min val="3"/>
        </c:scaling>
        <c:axPos val="b"/>
        <c:majorGridlines/>
        <c:numFmt formatCode="0.00" sourceLinked="1"/>
        <c:tickLblPos val="low"/>
        <c:spPr>
          <a:ln w="25400" cmpd="sng">
            <a:solidFill>
              <a:schemeClr val="tx1"/>
            </a:solidFill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49868160"/>
        <c:crossesAt val="150"/>
        <c:crossBetween val="midCat"/>
        <c:majorUnit val="3"/>
      </c:valAx>
      <c:valAx>
        <c:axId val="49868160"/>
        <c:scaling>
          <c:orientation val="minMax"/>
          <c:max val="200"/>
          <c:min val="100"/>
        </c:scaling>
        <c:axPos val="l"/>
        <c:majorGridlines/>
        <c:numFmt formatCode="0.00" sourceLinked="1"/>
        <c:tickLblPos val="low"/>
        <c:spPr>
          <a:ln w="25400">
            <a:solidFill>
              <a:schemeClr val="tx1"/>
            </a:solidFill>
          </a:ln>
        </c:spPr>
        <c:crossAx val="49866624"/>
        <c:crossesAt val="6"/>
        <c:crossBetween val="midCat"/>
        <c:majorUnit val="25"/>
      </c:valAx>
    </c:plotArea>
    <c:plotVisOnly val="1"/>
    <c:dispBlanksAs val="gap"/>
  </c:chart>
  <c:txPr>
    <a:bodyPr/>
    <a:lstStyle/>
    <a:p>
      <a:pPr>
        <a:defRPr baseline="0">
          <a:latin typeface="Times New Roman" pitchFamily="18" charset="0"/>
        </a:defRPr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 sz="1800" b="1" i="0" strike="noStrike" dirty="0" err="1">
                <a:solidFill>
                  <a:srgbClr val="000000"/>
                </a:solidFill>
                <a:latin typeface="Times New Roman"/>
                <a:cs typeface="Times New Roman"/>
              </a:rPr>
              <a:t>Квадрант-аналіз</a:t>
            </a:r>
            <a:r>
              <a:rPr lang="ru-RU" sz="1800" b="1" i="0" strike="noStrike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ru-RU" sz="1800" b="1" i="0" strike="noStrike" dirty="0" err="1">
                <a:solidFill>
                  <a:srgbClr val="000000"/>
                </a:solidFill>
                <a:latin typeface="Times New Roman"/>
                <a:cs typeface="Times New Roman"/>
              </a:rPr>
              <a:t>результатів</a:t>
            </a:r>
            <a:r>
              <a:rPr lang="ru-RU" sz="1800" b="1" i="0" strike="noStrike" dirty="0">
                <a:solidFill>
                  <a:srgbClr val="000000"/>
                </a:solidFill>
                <a:latin typeface="Times New Roman"/>
                <a:cs typeface="Times New Roman"/>
              </a:rPr>
              <a:t> ЗНО та ДПА</a:t>
            </a:r>
          </a:p>
          <a:p>
            <a:pPr>
              <a:defRPr sz="12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 sz="1800" b="1" i="0" u="sng" strike="noStrike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Токарівська</a:t>
            </a:r>
            <a:r>
              <a:rPr lang="ru-RU" sz="1800" b="1" i="0" u="sng" strike="noStrike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ru-RU" sz="1800" b="1" i="0" u="sng" strike="noStrike" dirty="0">
                <a:solidFill>
                  <a:srgbClr val="000000"/>
                </a:solidFill>
                <a:latin typeface="Times New Roman"/>
                <a:cs typeface="Times New Roman"/>
              </a:rPr>
              <a:t>ЗОШ І-ІІІ </a:t>
            </a:r>
            <a:r>
              <a:rPr lang="ru-RU" sz="1800" b="1" i="0" u="sng" strike="noStrike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ступенів</a:t>
            </a:r>
            <a:endParaRPr lang="ru-RU" sz="1800" b="1" i="0" u="sng" strike="noStrike" dirty="0">
              <a:solidFill>
                <a:srgbClr val="000000"/>
              </a:solidFill>
              <a:latin typeface="Times New Roman"/>
              <a:cs typeface="Times New Roman"/>
            </a:endParaRPr>
          </a:p>
        </c:rich>
      </c:tx>
      <c:layout>
        <c:manualLayout>
          <c:xMode val="edge"/>
          <c:yMode val="edge"/>
          <c:x val="0.24925373134328366"/>
          <c:y val="2.2197558268590447E-3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9.4029850746268739E-2"/>
          <c:y val="0.11764705882352942"/>
          <c:w val="0.89402985074626851"/>
          <c:h val="0.83462819089900142"/>
        </c:manualLayout>
      </c:layout>
      <c:scatterChart>
        <c:scatterStyle val="lineMarker"/>
        <c:ser>
          <c:idx val="0"/>
          <c:order val="0"/>
          <c:spPr>
            <a:ln w="28575">
              <a:noFill/>
            </a:ln>
          </c:spPr>
          <c:dLbls>
            <c:dLbl>
              <c:idx val="0"/>
              <c:layout>
                <c:manualLayout>
                  <c:x val="-3.08641975308642E-3"/>
                  <c:y val="2.2922637983779245E-2"/>
                </c:manualLayout>
              </c:layout>
              <c:tx>
                <c:rich>
                  <a:bodyPr/>
                  <a:lstStyle/>
                  <a:p>
                    <a:pPr>
                      <a:defRPr sz="1200" b="1" i="0" u="none" strike="noStrike" baseline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defRPr>
                    </a:pPr>
                    <a:r>
                      <a:rPr lang="ru-RU" sz="1200" b="1">
                        <a:solidFill>
                          <a:schemeClr val="bg1"/>
                        </a:solidFill>
                      </a:rPr>
                      <a:t>Українська мова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</c:dLbl>
            <c:dLbl>
              <c:idx val="1"/>
              <c:layout>
                <c:manualLayout>
                  <c:x val="-6.1728395061729519E-3"/>
                  <c:y val="1.2503257082061403E-2"/>
                </c:manualLayout>
              </c:layout>
              <c:tx>
                <c:rich>
                  <a:bodyPr/>
                  <a:lstStyle/>
                  <a:p>
                    <a:pPr>
                      <a:defRPr sz="1200" b="1" i="0" u="none" strike="noStrike" baseline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defRPr>
                    </a:pPr>
                    <a:r>
                      <a:rPr lang="ru-RU" sz="1200" b="1">
                        <a:solidFill>
                          <a:schemeClr val="bg1"/>
                        </a:solidFill>
                      </a:rPr>
                      <a:t> Історія України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</c:dLbl>
            <c:dLbl>
              <c:idx val="2"/>
              <c:layout/>
              <c:tx>
                <c:rich>
                  <a:bodyPr/>
                  <a:lstStyle/>
                  <a:p>
                    <a:pPr>
                      <a:defRPr sz="1200" b="1" i="0" u="none" strike="noStrike" baseline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defRPr>
                    </a:pPr>
                    <a:r>
                      <a:rPr lang="ru-RU" sz="1200" b="1">
                        <a:solidFill>
                          <a:schemeClr val="bg1"/>
                        </a:solidFill>
                      </a:rPr>
                      <a:t>Математика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layout>
                <c:manualLayout>
                  <c:x val="-1.0802469135802472E-2"/>
                  <c:y val="-3.9593647426527788E-2"/>
                </c:manualLayout>
              </c:layout>
              <c:tx>
                <c:rich>
                  <a:bodyPr/>
                  <a:lstStyle/>
                  <a:p>
                    <a:r>
                      <a:rPr lang="ru-RU" sz="1200" b="1" dirty="0" err="1">
                        <a:solidFill>
                          <a:schemeClr val="bg1"/>
                        </a:solidFill>
                      </a:rPr>
                      <a:t>Хімія</a:t>
                    </a:r>
                    <a:r>
                      <a:rPr lang="ru-RU" sz="1200" b="1" dirty="0">
                        <a:solidFill>
                          <a:schemeClr val="bg1"/>
                        </a:solidFill>
                      </a:rPr>
                      <a:t>, </a:t>
                    </a:r>
                    <a:r>
                      <a:rPr lang="ru-RU" sz="1200" b="1" dirty="0" err="1">
                        <a:solidFill>
                          <a:schemeClr val="bg1"/>
                        </a:solidFill>
                      </a:rPr>
                      <a:t>Географія</a:t>
                    </a:r>
                    <a:r>
                      <a:rPr lang="ru-RU" sz="1200" b="1" dirty="0">
                        <a:solidFill>
                          <a:schemeClr val="bg1"/>
                        </a:solidFill>
                      </a:rPr>
                      <a:t>, </a:t>
                    </a:r>
                    <a:endParaRPr lang="ru-RU" sz="1200" b="1" dirty="0" smtClean="0">
                      <a:solidFill>
                        <a:schemeClr val="bg1"/>
                      </a:solidFill>
                    </a:endParaRPr>
                  </a:p>
                  <a:p>
                    <a:r>
                      <a:rPr lang="ru-RU" sz="1200" b="1" dirty="0" err="1" smtClean="0">
                        <a:solidFill>
                          <a:schemeClr val="bg1"/>
                        </a:solidFill>
                      </a:rPr>
                      <a:t>Всесв.історія</a:t>
                    </a:r>
                    <a:endParaRPr lang="ru-RU" sz="1200" b="1" dirty="0">
                      <a:solidFill>
                        <a:schemeClr val="bg1"/>
                      </a:solidFill>
                    </a:endParaRPr>
                  </a:p>
                </c:rich>
              </c:tx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2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  <c:showCatName val="1"/>
          </c:dLbls>
          <c:xVal>
            <c:numRef>
              <c:f>[токарівська.xls]Дані!$C$4:$C$36</c:f>
              <c:numCache>
                <c:formatCode>0.00</c:formatCode>
                <c:ptCount val="33"/>
                <c:pt idx="0">
                  <c:v>11</c:v>
                </c:pt>
                <c:pt idx="1">
                  <c:v>11</c:v>
                </c:pt>
                <c:pt idx="2">
                  <c:v>9.5</c:v>
                </c:pt>
                <c:pt idx="3">
                  <c:v>0</c:v>
                </c:pt>
                <c:pt idx="4">
                  <c:v>11</c:v>
                </c:pt>
                <c:pt idx="5">
                  <c:v>11</c:v>
                </c:pt>
                <c:pt idx="6">
                  <c:v>11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</c:numCache>
            </c:numRef>
          </c:xVal>
          <c:yVal>
            <c:numRef>
              <c:f>[токарівська.xls]Дані!$D$4:$D$36</c:f>
              <c:numCache>
                <c:formatCode>0.00</c:formatCode>
                <c:ptCount val="33"/>
                <c:pt idx="0">
                  <c:v>170.66740000000001</c:v>
                </c:pt>
                <c:pt idx="1">
                  <c:v>197.25</c:v>
                </c:pt>
                <c:pt idx="2">
                  <c:v>167.25</c:v>
                </c:pt>
                <c:pt idx="3">
                  <c:v>161.625</c:v>
                </c:pt>
                <c:pt idx="4">
                  <c:v>178</c:v>
                </c:pt>
                <c:pt idx="5">
                  <c:v>178</c:v>
                </c:pt>
                <c:pt idx="6">
                  <c:v>178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</c:numCache>
            </c:numRef>
          </c:yVal>
        </c:ser>
        <c:axId val="59896576"/>
        <c:axId val="59898112"/>
      </c:scatterChart>
      <c:valAx>
        <c:axId val="59896576"/>
        <c:scaling>
          <c:orientation val="minMax"/>
          <c:max val="12"/>
          <c:min val="3"/>
        </c:scaling>
        <c:axPos val="b"/>
        <c:majorGridlines/>
        <c:numFmt formatCode="0.00" sourceLinked="1"/>
        <c:tickLblPos val="low"/>
        <c:spPr>
          <a:ln w="25400" cmpd="sng">
            <a:solidFill>
              <a:schemeClr val="tx1"/>
            </a:solidFill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59898112"/>
        <c:crossesAt val="150"/>
        <c:crossBetween val="midCat"/>
        <c:majorUnit val="3"/>
      </c:valAx>
      <c:valAx>
        <c:axId val="59898112"/>
        <c:scaling>
          <c:orientation val="minMax"/>
          <c:max val="200"/>
          <c:min val="100"/>
        </c:scaling>
        <c:axPos val="l"/>
        <c:majorGridlines/>
        <c:numFmt formatCode="0.00" sourceLinked="1"/>
        <c:tickLblPos val="low"/>
        <c:spPr>
          <a:ln w="25400">
            <a:solidFill>
              <a:schemeClr val="tx1"/>
            </a:solidFill>
          </a:ln>
        </c:spPr>
        <c:crossAx val="59896576"/>
        <c:crossesAt val="6"/>
        <c:crossBetween val="midCat"/>
        <c:majorUnit val="25"/>
      </c:valAx>
    </c:plotArea>
    <c:plotVisOnly val="1"/>
    <c:dispBlanksAs val="gap"/>
  </c:chart>
  <c:txPr>
    <a:bodyPr/>
    <a:lstStyle/>
    <a:p>
      <a:pPr>
        <a:defRPr baseline="0">
          <a:latin typeface="Times New Roman" pitchFamily="18" charset="0"/>
        </a:defRPr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 sz="1600" dirty="0" err="1"/>
              <a:t>Квадрант-аналіз</a:t>
            </a:r>
            <a:r>
              <a:rPr lang="ru-RU" sz="1600" dirty="0"/>
              <a:t> </a:t>
            </a:r>
            <a:r>
              <a:rPr lang="ru-RU" sz="1600" dirty="0" err="1"/>
              <a:t>результатів</a:t>
            </a:r>
            <a:r>
              <a:rPr lang="ru-RU" sz="1600" dirty="0"/>
              <a:t> ЗНО та ДПА
</a:t>
            </a:r>
            <a:r>
              <a:rPr lang="ru-RU" sz="1600" dirty="0" err="1" smtClean="0"/>
              <a:t>Топільська</a:t>
            </a:r>
            <a:r>
              <a:rPr lang="ru-RU" sz="1600" dirty="0" smtClean="0"/>
              <a:t> </a:t>
            </a:r>
            <a:r>
              <a:rPr lang="ru-RU" sz="1600" dirty="0"/>
              <a:t>ЗОШ І-ІІІ </a:t>
            </a:r>
            <a:r>
              <a:rPr lang="ru-RU" sz="1600" dirty="0" err="1" smtClean="0"/>
              <a:t>ступенів</a:t>
            </a:r>
            <a:endParaRPr lang="ru-RU" sz="1600" dirty="0"/>
          </a:p>
        </c:rich>
      </c:tx>
      <c:layout>
        <c:manualLayout>
          <c:xMode val="edge"/>
          <c:yMode val="edge"/>
          <c:x val="0.23845132205696512"/>
          <c:y val="1.0654203279940558E-2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9.1044776119403051E-2"/>
          <c:y val="0.12097669256381803"/>
          <c:w val="0.88358208955223805"/>
          <c:h val="0.83462819089900142"/>
        </c:manualLayout>
      </c:layout>
      <c:scatterChart>
        <c:scatterStyle val="lineMarker"/>
        <c:ser>
          <c:idx val="0"/>
          <c:order val="0"/>
          <c:spPr>
            <a:ln w="28575">
              <a:noFill/>
            </a:ln>
          </c:spPr>
          <c:dLbls>
            <c:dLbl>
              <c:idx val="0"/>
              <c:layout>
                <c:manualLayout>
                  <c:x val="0"/>
                  <c:y val="-2.1085925144965743E-2"/>
                </c:manualLayout>
              </c:layout>
              <c:tx>
                <c:rich>
                  <a:bodyPr/>
                  <a:lstStyle/>
                  <a:p>
                    <a:pPr>
                      <a:defRPr sz="1400" b="1" i="0" u="none" strike="noStrike" baseline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defRPr>
                    </a:pPr>
                    <a:r>
                      <a:rPr lang="ru-RU" sz="1400" b="1">
                        <a:solidFill>
                          <a:schemeClr val="bg1"/>
                        </a:solidFill>
                      </a:rPr>
                      <a:t>Українська мова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</c:dLbl>
            <c:dLbl>
              <c:idx val="1"/>
              <c:layout>
                <c:manualLayout>
                  <c:x val="0"/>
                  <c:y val="-1.4340255438549884E-2"/>
                </c:manualLayout>
              </c:layout>
              <c:tx>
                <c:rich>
                  <a:bodyPr/>
                  <a:lstStyle/>
                  <a:p>
                    <a:pPr>
                      <a:defRPr sz="1400" b="1" i="0" u="none" strike="noStrike" baseline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defRPr>
                    </a:pPr>
                    <a:r>
                      <a:rPr lang="ru-RU" sz="1400" b="1">
                        <a:solidFill>
                          <a:schemeClr val="bg1"/>
                        </a:solidFill>
                      </a:rPr>
                      <a:t> Історія України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r"/>
            </c:dLbl>
            <c:dLbl>
              <c:idx val="2"/>
              <c:tx>
                <c:rich>
                  <a:bodyPr/>
                  <a:lstStyle/>
                  <a:p>
                    <a:r>
                      <a:rPr lang="ru-RU" sz="1400" b="1">
                        <a:solidFill>
                          <a:schemeClr val="bg1"/>
                        </a:solidFill>
                      </a:rPr>
                      <a:t>3</a:t>
                    </a:r>
                  </a:p>
                </c:rich>
              </c:tx>
            </c:dLbl>
            <c:dLbl>
              <c:idx val="4"/>
              <c:layout>
                <c:manualLayout>
                  <c:x val="-2.0061728395061731E-2"/>
                  <c:y val="2.1085925144965743E-2"/>
                </c:manualLayout>
              </c:layout>
              <c:tx>
                <c:rich>
                  <a:bodyPr/>
                  <a:lstStyle/>
                  <a:p>
                    <a:r>
                      <a:rPr lang="ru-RU" sz="1400" b="1">
                        <a:solidFill>
                          <a:schemeClr val="bg1"/>
                        </a:solidFill>
                      </a:rPr>
                      <a:t>Біологія</a:t>
                    </a:r>
                  </a:p>
                </c:rich>
              </c:tx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  <c:showCatName val="1"/>
          </c:dLbls>
          <c:xVal>
            <c:numRef>
              <c:f>[топільська.xls]Дані!$C$4:$C$36</c:f>
              <c:numCache>
                <c:formatCode>0.00</c:formatCode>
                <c:ptCount val="33"/>
                <c:pt idx="0">
                  <c:v>11</c:v>
                </c:pt>
                <c:pt idx="1">
                  <c:v>11</c:v>
                </c:pt>
                <c:pt idx="2">
                  <c:v>0</c:v>
                </c:pt>
                <c:pt idx="3">
                  <c:v>0</c:v>
                </c:pt>
                <c:pt idx="4">
                  <c:v>11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</c:numCache>
            </c:numRef>
          </c:xVal>
          <c:yVal>
            <c:numRef>
              <c:f>[топільська.xls]Дані!$D$4:$D$36</c:f>
              <c:numCache>
                <c:formatCode>0.00</c:formatCode>
                <c:ptCount val="33"/>
                <c:pt idx="0">
                  <c:v>145.42663233676637</c:v>
                </c:pt>
                <c:pt idx="1">
                  <c:v>139.35000000000005</c:v>
                </c:pt>
                <c:pt idx="2">
                  <c:v>136.375</c:v>
                </c:pt>
                <c:pt idx="3">
                  <c:v>156</c:v>
                </c:pt>
                <c:pt idx="4">
                  <c:v>137.9375</c:v>
                </c:pt>
                <c:pt idx="5">
                  <c:v>155.5625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</c:numCache>
            </c:numRef>
          </c:yVal>
        </c:ser>
        <c:axId val="59948416"/>
        <c:axId val="59962496"/>
      </c:scatterChart>
      <c:valAx>
        <c:axId val="59948416"/>
        <c:scaling>
          <c:orientation val="minMax"/>
          <c:max val="12"/>
          <c:min val="3"/>
        </c:scaling>
        <c:axPos val="b"/>
        <c:majorGridlines/>
        <c:numFmt formatCode="0.00" sourceLinked="1"/>
        <c:tickLblPos val="low"/>
        <c:spPr>
          <a:ln w="25400" cmpd="sng">
            <a:solidFill>
              <a:schemeClr val="tx1"/>
            </a:solidFill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59962496"/>
        <c:crossesAt val="150"/>
        <c:crossBetween val="midCat"/>
        <c:majorUnit val="3"/>
      </c:valAx>
      <c:valAx>
        <c:axId val="59962496"/>
        <c:scaling>
          <c:orientation val="minMax"/>
          <c:max val="200"/>
          <c:min val="100"/>
        </c:scaling>
        <c:axPos val="l"/>
        <c:majorGridlines/>
        <c:numFmt formatCode="0.00" sourceLinked="1"/>
        <c:tickLblPos val="low"/>
        <c:spPr>
          <a:ln w="25400">
            <a:solidFill>
              <a:schemeClr val="tx1"/>
            </a:solidFill>
          </a:ln>
        </c:spPr>
        <c:crossAx val="59948416"/>
        <c:crossesAt val="6"/>
        <c:crossBetween val="midCat"/>
        <c:majorUnit val="25"/>
      </c:valAx>
    </c:plotArea>
    <c:plotVisOnly val="1"/>
    <c:dispBlanksAs val="gap"/>
  </c:chart>
  <c:txPr>
    <a:bodyPr/>
    <a:lstStyle/>
    <a:p>
      <a:pPr>
        <a:defRPr baseline="0">
          <a:latin typeface="Times New Roman" pitchFamily="18" charset="0"/>
        </a:defRPr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E635D-C2A4-4C30-9B93-F0E41628D5D4}" type="datetimeFigureOut">
              <a:rPr lang="ru-RU" smtClean="0"/>
              <a:pPr/>
              <a:t>23.10.2012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ACDBC-499F-4840-95D8-FA5C53E31B7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E635D-C2A4-4C30-9B93-F0E41628D5D4}" type="datetimeFigureOut">
              <a:rPr lang="ru-RU" smtClean="0"/>
              <a:pPr/>
              <a:t>23.10.2012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ACDBC-499F-4840-95D8-FA5C53E31B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E635D-C2A4-4C30-9B93-F0E41628D5D4}" type="datetimeFigureOut">
              <a:rPr lang="ru-RU" smtClean="0"/>
              <a:pPr/>
              <a:t>23.10.2012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ACDBC-499F-4840-95D8-FA5C53E31B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E635D-C2A4-4C30-9B93-F0E41628D5D4}" type="datetimeFigureOut">
              <a:rPr lang="ru-RU" smtClean="0"/>
              <a:pPr/>
              <a:t>23.10.2012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ACDBC-499F-4840-95D8-FA5C53E31B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E635D-C2A4-4C30-9B93-F0E41628D5D4}" type="datetimeFigureOut">
              <a:rPr lang="ru-RU" smtClean="0"/>
              <a:pPr/>
              <a:t>23.10.2012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080ACDBC-499F-4840-95D8-FA5C53E31B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E635D-C2A4-4C30-9B93-F0E41628D5D4}" type="datetimeFigureOut">
              <a:rPr lang="ru-RU" smtClean="0"/>
              <a:pPr/>
              <a:t>23.10.2012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ACDBC-499F-4840-95D8-FA5C53E31B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E635D-C2A4-4C30-9B93-F0E41628D5D4}" type="datetimeFigureOut">
              <a:rPr lang="ru-RU" smtClean="0"/>
              <a:pPr/>
              <a:t>23.10.2012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ACDBC-499F-4840-95D8-FA5C53E31B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E635D-C2A4-4C30-9B93-F0E41628D5D4}" type="datetimeFigureOut">
              <a:rPr lang="ru-RU" smtClean="0"/>
              <a:pPr/>
              <a:t>23.10.2012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ACDBC-499F-4840-95D8-FA5C53E31B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E635D-C2A4-4C30-9B93-F0E41628D5D4}" type="datetimeFigureOut">
              <a:rPr lang="ru-RU" smtClean="0"/>
              <a:pPr/>
              <a:t>23.10.2012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ACDBC-499F-4840-95D8-FA5C53E31B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E635D-C2A4-4C30-9B93-F0E41628D5D4}" type="datetimeFigureOut">
              <a:rPr lang="ru-RU" smtClean="0"/>
              <a:pPr/>
              <a:t>23.10.2012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ACDBC-499F-4840-95D8-FA5C53E31B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E635D-C2A4-4C30-9B93-F0E41628D5D4}" type="datetimeFigureOut">
              <a:rPr lang="ru-RU" smtClean="0"/>
              <a:pPr/>
              <a:t>23.10.2012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ACDBC-499F-4840-95D8-FA5C53E31B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54E635D-C2A4-4C30-9B93-F0E41628D5D4}" type="datetimeFigureOut">
              <a:rPr lang="ru-RU" smtClean="0"/>
              <a:pPr/>
              <a:t>23.10.2012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80ACDBC-499F-4840-95D8-FA5C53E31B7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28596" y="1000108"/>
            <a:ext cx="8229600" cy="5715040"/>
          </a:xfrm>
        </p:spPr>
        <p:txBody>
          <a:bodyPr>
            <a:noAutofit/>
          </a:bodyPr>
          <a:lstStyle/>
          <a:p>
            <a:r>
              <a:rPr lang="uk-UA" sz="4400" dirty="0" smtClean="0">
                <a:solidFill>
                  <a:srgbClr val="FFFF00"/>
                </a:solidFill>
                <a:latin typeface="+mn-lt"/>
                <a:cs typeface="Arial" pitchFamily="34" charset="0"/>
              </a:rPr>
              <a:t>Аналіз</a:t>
            </a:r>
            <a:br>
              <a:rPr lang="uk-UA" sz="4400" dirty="0" smtClean="0">
                <a:solidFill>
                  <a:srgbClr val="FFFF00"/>
                </a:solidFill>
                <a:latin typeface="+mn-lt"/>
                <a:cs typeface="Arial" pitchFamily="34" charset="0"/>
              </a:rPr>
            </a:br>
            <a:r>
              <a:rPr lang="uk-UA" sz="4400" dirty="0" smtClean="0">
                <a:solidFill>
                  <a:srgbClr val="FFFF00"/>
                </a:solidFill>
                <a:latin typeface="+mn-lt"/>
                <a:cs typeface="Arial" pitchFamily="34" charset="0"/>
              </a:rPr>
              <a:t> результатів зовнішнього незалежного оцінювання та державної підсумкової атестації учнів загальноосвітніх навчальних закладів</a:t>
            </a:r>
            <a:br>
              <a:rPr lang="uk-UA" sz="4400" dirty="0" smtClean="0">
                <a:solidFill>
                  <a:srgbClr val="FFFF00"/>
                </a:solidFill>
                <a:latin typeface="+mn-lt"/>
                <a:cs typeface="Arial" pitchFamily="34" charset="0"/>
              </a:rPr>
            </a:br>
            <a:r>
              <a:rPr lang="uk-UA" sz="4400" dirty="0" smtClean="0">
                <a:solidFill>
                  <a:srgbClr val="FFFF00"/>
                </a:solidFill>
                <a:latin typeface="+mn-lt"/>
                <a:cs typeface="Arial" pitchFamily="34" charset="0"/>
              </a:rPr>
              <a:t> у 2011-2012 навчальному році.</a:t>
            </a:r>
            <a:r>
              <a:rPr lang="ru-RU" sz="4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4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</a:br>
            <a:r>
              <a:rPr lang="ru-RU" sz="4000" dirty="0" smtClean="0">
                <a:solidFill>
                  <a:srgbClr val="FFFF00"/>
                </a:solidFill>
                <a:latin typeface="+mn-lt"/>
              </a:rPr>
              <a:t/>
            </a:r>
            <a:br>
              <a:rPr lang="ru-RU" sz="4000" dirty="0" smtClean="0">
                <a:solidFill>
                  <a:srgbClr val="FFFF00"/>
                </a:solidFill>
                <a:latin typeface="+mn-lt"/>
              </a:rPr>
            </a:br>
            <a:endParaRPr lang="ru-RU" sz="4000" dirty="0">
              <a:solidFill>
                <a:srgbClr val="FFFF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357166"/>
          <a:ext cx="8229600" cy="59515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u="sng" dirty="0" smtClean="0">
                <a:solidFill>
                  <a:srgbClr val="FFFF00"/>
                </a:solidFill>
              </a:rPr>
              <a:t>Мечниківський НВК</a:t>
            </a:r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bg1"/>
                </a:solidFill>
              </a:rPr>
              <a:t>Показники дослідження: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357290" y="2143118"/>
          <a:ext cx="6096000" cy="45005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450059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Назва предмету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solidFill>
                      <a:srgbClr val="00B0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Середній бал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00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ДПА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ЗНО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solidFill>
                      <a:srgbClr val="00B0F0"/>
                    </a:solidFill>
                  </a:tcPr>
                </a:tc>
              </a:tr>
              <a:tr h="4500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Українська мова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10,50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152,62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b"/>
                </a:tc>
              </a:tr>
              <a:tr h="4500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Історія України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157,88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b"/>
                </a:tc>
              </a:tr>
              <a:tr h="4500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Математика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8,75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148,77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b"/>
                </a:tc>
              </a:tr>
              <a:tr h="4500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Фізика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146,25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b"/>
                </a:tc>
              </a:tr>
              <a:tr h="4500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Хімія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142,88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b"/>
                </a:tc>
              </a:tr>
              <a:tr h="4500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Біологія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142,95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b"/>
                </a:tc>
              </a:tr>
              <a:tr h="4500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Географія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186,75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b"/>
                </a:tc>
              </a:tr>
              <a:tr h="4500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Німецька мова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149,50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 anchor="b"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357166"/>
          <a:ext cx="8229600" cy="59515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u="sng" dirty="0" smtClean="0">
                <a:solidFill>
                  <a:srgbClr val="FFFF00"/>
                </a:solidFill>
              </a:rPr>
              <a:t>Тавільжанська ЗОШ І-ІІІ ступенів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bg1"/>
                </a:solidFill>
              </a:rPr>
              <a:t>Показники дослідження: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14480" y="2285992"/>
          <a:ext cx="6096000" cy="4357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544715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Назва предмету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solidFill>
                      <a:srgbClr val="00B0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Середній бал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47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ДПА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ЗНО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solidFill>
                      <a:srgbClr val="00B0F0"/>
                    </a:solidFill>
                  </a:tcPr>
                </a:tc>
              </a:tr>
              <a:tr h="5447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Українська мова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11,00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146,67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</a:tr>
              <a:tr h="5447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Історія України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147,33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</a:tr>
              <a:tr h="5447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Математика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9,50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153,21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</a:tr>
              <a:tr h="5447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Фізика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142,88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</a:tr>
              <a:tr h="5447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Біологія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11,00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178,00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</a:tr>
              <a:tr h="5447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Географія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10,00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151,67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2875"/>
          <a:ext cx="8229600" cy="6165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u="sng" dirty="0" smtClean="0">
                <a:solidFill>
                  <a:srgbClr val="FFFF00"/>
                </a:solidFill>
              </a:rPr>
              <a:t>Токарівська ЗОШ І-ІІІ ступенів</a:t>
            </a:r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bg1"/>
                </a:solidFill>
              </a:rPr>
              <a:t>Показники дослідження: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728" y="2357430"/>
          <a:ext cx="6096000" cy="40005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44450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Назва предмету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solidFill>
                      <a:srgbClr val="00B0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Середній бал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45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ДПА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ЗНО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solidFill>
                      <a:srgbClr val="00B0F0"/>
                    </a:solidFill>
                  </a:tcPr>
                </a:tc>
              </a:tr>
              <a:tr h="4445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Українська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мова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11,00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170,67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</a:tr>
              <a:tr h="4445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Історія України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11,00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197,25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</a:tr>
              <a:tr h="4445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Математика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9,50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167,25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</a:tr>
              <a:tr h="4445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Фізика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161,63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</a:tr>
              <a:tr h="4445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Хімія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11,00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178,00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</a:tr>
              <a:tr h="4445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Географія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11,00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178,00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</a:tr>
              <a:tr h="4445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Всесвітня історія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11,00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178,00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214313"/>
          <a:ext cx="8229600" cy="6094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u="sng" dirty="0" err="1" smtClean="0">
                <a:solidFill>
                  <a:srgbClr val="FFFF00"/>
                </a:solidFill>
              </a:rPr>
              <a:t>Топільська</a:t>
            </a:r>
            <a:r>
              <a:rPr lang="uk-UA" u="sng" dirty="0" smtClean="0">
                <a:solidFill>
                  <a:srgbClr val="FFFF00"/>
                </a:solidFill>
              </a:rPr>
              <a:t> ЗОШ І-ІІІ </a:t>
            </a:r>
            <a:r>
              <a:rPr lang="uk-UA" u="sng" dirty="0" err="1" smtClean="0">
                <a:solidFill>
                  <a:srgbClr val="FFFF00"/>
                </a:solidFill>
              </a:rPr>
              <a:t>сутпенів</a:t>
            </a:r>
            <a:r>
              <a:rPr lang="uk-UA" u="sng" dirty="0" smtClean="0">
                <a:solidFill>
                  <a:srgbClr val="FFFF00"/>
                </a:solidFill>
              </a:rPr>
              <a:t>	</a:t>
            </a:r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bg1"/>
                </a:solidFill>
              </a:rPr>
              <a:t>Показники дослідження: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14480" y="2214550"/>
          <a:ext cx="6096000" cy="41434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517926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Назва предмету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solidFill>
                      <a:srgbClr val="00B0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Середній бал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792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ДПА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ЗНО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solidFill>
                      <a:srgbClr val="00B0F0"/>
                    </a:solidFill>
                  </a:tcPr>
                </a:tc>
              </a:tr>
              <a:tr h="5179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Українська мова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11,00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145,43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</a:tr>
              <a:tr h="5179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Історія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України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11,00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139,35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</a:tr>
              <a:tr h="5179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Математика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136,38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</a:tr>
              <a:tr h="5179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Хімія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156,00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</a:tr>
              <a:tr h="5179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Біологія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11,00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137,94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</a:tr>
              <a:tr h="5179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Географія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155,56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285750"/>
          <a:ext cx="8229600" cy="602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FFFF00"/>
                </a:solidFill>
              </a:rPr>
              <a:t>Загальні висновки:</a:t>
            </a:r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dirty="0" smtClean="0"/>
              <a:t>Результативність проходження ЗНО не залежить від типу навчального закладу.</a:t>
            </a:r>
            <a:endParaRPr lang="ru-RU" dirty="0" smtClean="0"/>
          </a:p>
          <a:p>
            <a:pPr lvl="0"/>
            <a:r>
              <a:rPr lang="uk-UA" dirty="0" smtClean="0"/>
              <a:t>Профіль, за яким здійснюється навчання в загальноосвітньому навчальному закладі не впливає на результативність проходження учнями ЗНО.</a:t>
            </a:r>
            <a:endParaRPr lang="ru-RU" dirty="0" smtClean="0"/>
          </a:p>
          <a:p>
            <a:pPr lvl="0"/>
            <a:r>
              <a:rPr lang="uk-UA" dirty="0" smtClean="0"/>
              <a:t>Результати ДПА є значно вищими за результати ЗНО, що свідчить про не об’єктивне оцінювання навчальних досягнень учнів.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1600" dirty="0" smtClean="0">
                <a:latin typeface="+mn-lt"/>
              </a:rPr>
              <a:t/>
            </a:r>
            <a:br>
              <a:rPr lang="ru-RU" sz="1600" dirty="0" smtClean="0">
                <a:latin typeface="+mn-lt"/>
              </a:rPr>
            </a:br>
            <a:endParaRPr lang="ru-RU" sz="1600" dirty="0">
              <a:latin typeface="+mn-lt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571472" y="571480"/>
            <a:ext cx="8115328" cy="5715040"/>
          </a:xfrm>
        </p:spPr>
        <p:txBody>
          <a:bodyPr>
            <a:normAutofit/>
          </a:bodyPr>
          <a:lstStyle/>
          <a:p>
            <a:r>
              <a:rPr lang="uk-UA" sz="2400" b="1" u="sng" dirty="0" smtClean="0">
                <a:solidFill>
                  <a:schemeClr val="bg1"/>
                </a:solidFill>
              </a:rPr>
              <a:t>Мета дослідження </a:t>
            </a:r>
            <a:r>
              <a:rPr lang="uk-UA" sz="2400" dirty="0" smtClean="0">
                <a:solidFill>
                  <a:schemeClr val="bg1"/>
                </a:solidFill>
              </a:rPr>
              <a:t>– підвищення якості підготовки учнів до проходження зовнішнього незалежного оцінювання.</a:t>
            </a:r>
            <a:r>
              <a:rPr lang="ru-RU" sz="2400" dirty="0" smtClean="0">
                <a:solidFill>
                  <a:schemeClr val="bg1"/>
                </a:solidFill>
              </a:rPr>
              <a:t/>
            </a:r>
            <a:br>
              <a:rPr lang="ru-RU" sz="2400" dirty="0" smtClean="0">
                <a:solidFill>
                  <a:schemeClr val="bg1"/>
                </a:solidFill>
              </a:rPr>
            </a:br>
            <a:r>
              <a:rPr lang="uk-UA" sz="2400" b="1" u="sng" dirty="0" smtClean="0">
                <a:solidFill>
                  <a:schemeClr val="bg1"/>
                </a:solidFill>
              </a:rPr>
              <a:t>Завдання:</a:t>
            </a:r>
            <a:r>
              <a:rPr lang="ru-RU" sz="2400" dirty="0" smtClean="0">
                <a:solidFill>
                  <a:schemeClr val="bg1"/>
                </a:solidFill>
              </a:rPr>
              <a:t/>
            </a:r>
            <a:br>
              <a:rPr lang="ru-RU" sz="2400" dirty="0" smtClean="0">
                <a:solidFill>
                  <a:schemeClr val="bg1"/>
                </a:solidFill>
              </a:rPr>
            </a:br>
            <a:r>
              <a:rPr lang="ru-RU" sz="2400" dirty="0" smtClean="0">
                <a:solidFill>
                  <a:schemeClr val="bg1"/>
                </a:solidFill>
              </a:rPr>
              <a:t>1. </a:t>
            </a:r>
            <a:r>
              <a:rPr lang="uk-UA" sz="2400" dirty="0" smtClean="0">
                <a:solidFill>
                  <a:schemeClr val="bg1"/>
                </a:solidFill>
              </a:rPr>
              <a:t>Здійснити квадрант – аналіз результатів зовнішнього незалежного оцінювання та результатів державної підсумкової атестації. </a:t>
            </a:r>
            <a:r>
              <a:rPr lang="ru-RU" sz="2400" dirty="0" smtClean="0">
                <a:solidFill>
                  <a:schemeClr val="bg1"/>
                </a:solidFill>
              </a:rPr>
              <a:t/>
            </a:r>
            <a:br>
              <a:rPr lang="ru-RU" sz="2400" dirty="0" smtClean="0">
                <a:solidFill>
                  <a:schemeClr val="bg1"/>
                </a:solidFill>
              </a:rPr>
            </a:br>
            <a:r>
              <a:rPr lang="ru-RU" sz="2400" dirty="0" smtClean="0">
                <a:solidFill>
                  <a:schemeClr val="bg1"/>
                </a:solidFill>
              </a:rPr>
              <a:t>2. </a:t>
            </a:r>
            <a:r>
              <a:rPr lang="uk-UA" sz="2400" dirty="0" smtClean="0">
                <a:solidFill>
                  <a:schemeClr val="bg1"/>
                </a:solidFill>
              </a:rPr>
              <a:t>Виявити залежність між результатами зовнішнього незалежного оцінювання та державної підсумкової атестації.</a:t>
            </a:r>
            <a:r>
              <a:rPr lang="ru-RU" sz="2400" dirty="0" smtClean="0">
                <a:solidFill>
                  <a:schemeClr val="bg1"/>
                </a:solidFill>
              </a:rPr>
              <a:t/>
            </a:r>
            <a:br>
              <a:rPr lang="ru-RU" sz="2400" dirty="0" smtClean="0">
                <a:solidFill>
                  <a:schemeClr val="bg1"/>
                </a:solidFill>
              </a:rPr>
            </a:br>
            <a:r>
              <a:rPr lang="uk-UA" sz="2400" b="1" u="sng" dirty="0" smtClean="0">
                <a:solidFill>
                  <a:schemeClr val="bg1"/>
                </a:solidFill>
              </a:rPr>
              <a:t>Показники дослідження:</a:t>
            </a:r>
            <a:r>
              <a:rPr lang="ru-RU" sz="2400" dirty="0" smtClean="0">
                <a:solidFill>
                  <a:schemeClr val="bg1"/>
                </a:solidFill>
              </a:rPr>
              <a:t/>
            </a:r>
            <a:br>
              <a:rPr lang="ru-RU" sz="2400" dirty="0" smtClean="0">
                <a:solidFill>
                  <a:schemeClr val="bg1"/>
                </a:solidFill>
              </a:rPr>
            </a:br>
            <a:r>
              <a:rPr lang="ru-RU" sz="2400" dirty="0" smtClean="0">
                <a:solidFill>
                  <a:schemeClr val="bg1"/>
                </a:solidFill>
              </a:rPr>
              <a:t> - </a:t>
            </a:r>
            <a:r>
              <a:rPr lang="uk-UA" sz="2400" dirty="0" smtClean="0">
                <a:solidFill>
                  <a:schemeClr val="bg1"/>
                </a:solidFill>
              </a:rPr>
              <a:t>результати зовнішнього незалежного оцінювання;</a:t>
            </a:r>
            <a:r>
              <a:rPr lang="ru-RU" sz="2400" dirty="0" smtClean="0">
                <a:solidFill>
                  <a:schemeClr val="bg1"/>
                </a:solidFill>
              </a:rPr>
              <a:t/>
            </a:r>
            <a:br>
              <a:rPr lang="ru-RU" sz="2400" dirty="0" smtClean="0">
                <a:solidFill>
                  <a:schemeClr val="bg1"/>
                </a:solidFill>
              </a:rPr>
            </a:br>
            <a:r>
              <a:rPr lang="ru-RU" sz="2400" dirty="0" smtClean="0">
                <a:solidFill>
                  <a:schemeClr val="bg1"/>
                </a:solidFill>
              </a:rPr>
              <a:t> - </a:t>
            </a:r>
            <a:r>
              <a:rPr lang="uk-UA" sz="2400" dirty="0" smtClean="0">
                <a:solidFill>
                  <a:schemeClr val="bg1"/>
                </a:solidFill>
              </a:rPr>
              <a:t>результати державної підсумкової атестації з тих предметів, з яких учні проходили ЗНО.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857256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FFFF00"/>
                </a:solidFill>
              </a:rPr>
              <a:t>Загальні рекомендації</a:t>
            </a:r>
            <a:br>
              <a:rPr lang="uk-UA" dirty="0" smtClean="0">
                <a:solidFill>
                  <a:srgbClr val="FFFF00"/>
                </a:solidFill>
              </a:rPr>
            </a:br>
            <a:r>
              <a:rPr lang="uk-UA" dirty="0" smtClean="0">
                <a:solidFill>
                  <a:srgbClr val="FFFF00"/>
                </a:solidFill>
              </a:rPr>
              <a:t> керівникам ЗНЗ: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3510"/>
          </a:xfrm>
        </p:spPr>
        <p:txBody>
          <a:bodyPr>
            <a:normAutofit fontScale="70000" lnSpcReduction="20000"/>
          </a:bodyPr>
          <a:lstStyle/>
          <a:p>
            <a:pPr marL="651510" lvl="0" indent="-514350" algn="just">
              <a:buFont typeface="+mj-lt"/>
              <a:buAutoNum type="arabicPeriod"/>
            </a:pPr>
            <a:r>
              <a:rPr lang="uk-UA" dirty="0" smtClean="0">
                <a:solidFill>
                  <a:schemeClr val="bg1"/>
                </a:solidFill>
              </a:rPr>
              <a:t>Вивчити питання формування в учнів умінь і навичок роботи з тестовими завданнями на уроках української мови та літератури, математики, історії  України, всесвітньої історії, фізики, хімії, біології, географії, англійської та німецької мови.</a:t>
            </a:r>
            <a:endParaRPr lang="ru-RU" dirty="0" smtClean="0">
              <a:solidFill>
                <a:schemeClr val="bg1"/>
              </a:solidFill>
            </a:endParaRPr>
          </a:p>
          <a:p>
            <a:pPr marL="651510" lvl="0" indent="-514350" algn="just">
              <a:buFont typeface="+mj-lt"/>
              <a:buAutoNum type="arabicPeriod"/>
            </a:pPr>
            <a:r>
              <a:rPr lang="uk-UA" dirty="0" smtClean="0">
                <a:solidFill>
                  <a:schemeClr val="bg1"/>
                </a:solidFill>
              </a:rPr>
              <a:t>Проаналізувати стан викладання предметів, які були обрані учнями для проходження ЗНО.</a:t>
            </a:r>
            <a:endParaRPr lang="ru-RU" dirty="0" smtClean="0">
              <a:solidFill>
                <a:schemeClr val="bg1"/>
              </a:solidFill>
            </a:endParaRPr>
          </a:p>
          <a:p>
            <a:pPr marL="651510" lvl="0" indent="-514350" algn="just">
              <a:buFont typeface="+mj-lt"/>
              <a:buAutoNum type="arabicPeriod"/>
            </a:pPr>
            <a:r>
              <a:rPr lang="uk-UA" dirty="0" smtClean="0">
                <a:solidFill>
                  <a:schemeClr val="bg1"/>
                </a:solidFill>
              </a:rPr>
              <a:t>Звернути увагу на об’єктивність оцінювання навчальних досягнень учнів під час </a:t>
            </a:r>
            <a:r>
              <a:rPr lang="uk-UA" dirty="0" err="1" smtClean="0">
                <a:solidFill>
                  <a:schemeClr val="bg1"/>
                </a:solidFill>
              </a:rPr>
              <a:t>навчально</a:t>
            </a:r>
            <a:r>
              <a:rPr lang="uk-UA" dirty="0" smtClean="0">
                <a:solidFill>
                  <a:schemeClr val="bg1"/>
                </a:solidFill>
              </a:rPr>
              <a:t> – виховного процесу і особливо при проведенні ДПА.</a:t>
            </a:r>
            <a:endParaRPr lang="ru-RU" dirty="0" smtClean="0">
              <a:solidFill>
                <a:schemeClr val="bg1"/>
              </a:solidFill>
            </a:endParaRPr>
          </a:p>
          <a:p>
            <a:pPr marL="651510" lvl="0" indent="-514350" algn="just">
              <a:buFont typeface="+mj-lt"/>
              <a:buAutoNum type="arabicPeriod"/>
            </a:pPr>
            <a:r>
              <a:rPr lang="uk-UA" dirty="0" smtClean="0">
                <a:solidFill>
                  <a:schemeClr val="bg1"/>
                </a:solidFill>
              </a:rPr>
              <a:t>Вивчити, узагальнити та поширити досвід роботи з підготовки учнів до проходження ЗНО вчителів: Колодязненська ЗОШ – історії України, Дворічанський ліцей – історії України, біології, української мови; Мечниківський НВК – української мови; Тавільжанська ЗОШ – біології, математики, географії; Токарівська ЗОШ – історії України, всесвітньої історії, хімії, географії, української мови та математики. </a:t>
            </a:r>
            <a:endParaRPr lang="ru-RU" dirty="0" smtClean="0">
              <a:solidFill>
                <a:schemeClr val="bg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C000"/>
                </a:solidFill>
              </a:rPr>
              <a:t>Дякую за </a:t>
            </a:r>
            <a:r>
              <a:rPr lang="uk-UA" dirty="0" smtClean="0">
                <a:solidFill>
                  <a:srgbClr val="FFC000"/>
                </a:solidFill>
              </a:rPr>
              <a:t>увагу!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500042"/>
            <a:ext cx="7086600" cy="1152540"/>
          </a:xfrm>
        </p:spPr>
        <p:txBody>
          <a:bodyPr/>
          <a:lstStyle/>
          <a:p>
            <a:pPr algn="ctr"/>
            <a:r>
              <a:rPr lang="uk-UA" sz="3600" dirty="0" smtClean="0">
                <a:solidFill>
                  <a:srgbClr val="FFFF00"/>
                </a:solidFill>
              </a:rPr>
              <a:t>Дворічанський ліцей</a:t>
            </a:r>
            <a:endParaRPr lang="ru-RU" sz="3600" dirty="0">
              <a:solidFill>
                <a:srgbClr val="FFFF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42976" y="2000240"/>
            <a:ext cx="7543824" cy="4286280"/>
          </a:xfrm>
        </p:spPr>
        <p:txBody>
          <a:bodyPr/>
          <a:lstStyle/>
          <a:p>
            <a:r>
              <a:rPr lang="uk-UA" sz="2400" dirty="0" smtClean="0">
                <a:solidFill>
                  <a:schemeClr val="bg1"/>
                </a:solidFill>
              </a:rPr>
              <a:t>Показники  дослідження:</a:t>
            </a:r>
          </a:p>
          <a:p>
            <a:pPr algn="ctr"/>
            <a:endParaRPr lang="uk-UA" sz="2400" dirty="0" smtClean="0">
              <a:solidFill>
                <a:schemeClr val="bg1"/>
              </a:solidFill>
            </a:endParaRPr>
          </a:p>
          <a:p>
            <a:pPr algn="ctr"/>
            <a:endParaRPr lang="uk-UA" sz="2400" dirty="0" smtClean="0">
              <a:solidFill>
                <a:schemeClr val="bg1"/>
              </a:solidFill>
            </a:endParaRPr>
          </a:p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500166" y="2500306"/>
          <a:ext cx="6096000" cy="40655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406559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latin typeface="Times New Roman"/>
                          <a:ea typeface="Times New Roman"/>
                          <a:cs typeface="Times New Roman"/>
                        </a:rPr>
                        <a:t>Назва предмету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Середній бал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65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ДПА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ЗНО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00B0F0"/>
                    </a:solidFill>
                  </a:tcPr>
                </a:tc>
              </a:tr>
              <a:tr h="4065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Українська мова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9,76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157,57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4065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Історія України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10,33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160,39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4065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Математика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9,78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149,98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4065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Фізика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9,88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139,84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4065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Хімія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153,25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4065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Біологія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10,36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160,62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4065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Географія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150,75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4065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Англійська мова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145,42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6" y="285728"/>
          <a:ext cx="8229600" cy="602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FF00"/>
                </a:solidFill>
              </a:rPr>
              <a:t>Жовтнева ЗОШ І-ІІІ ступенів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bg1"/>
                </a:solidFill>
              </a:rPr>
              <a:t>Показники дослідження:</a:t>
            </a:r>
          </a:p>
          <a:p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285852" y="2214554"/>
          <a:ext cx="6096000" cy="309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442278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>
                          <a:latin typeface="Times New Roman"/>
                          <a:ea typeface="Times New Roman"/>
                          <a:cs typeface="Times New Roman"/>
                        </a:rPr>
                        <a:t>Назва </a:t>
                      </a:r>
                      <a:r>
                        <a:rPr lang="uk-UA" sz="1200" b="1" dirty="0" err="1">
                          <a:latin typeface="Times New Roman"/>
                          <a:ea typeface="Times New Roman"/>
                          <a:cs typeface="Times New Roman"/>
                        </a:rPr>
                        <a:t>пердмету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Середній бал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22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ДПА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ЗНО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00B0F0"/>
                    </a:solidFill>
                  </a:tcPr>
                </a:tc>
              </a:tr>
              <a:tr h="4422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Українська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мова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9,50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136,92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4422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Історія України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9,50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149,50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4422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Математика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9,00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142,25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4422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Фізика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149,50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4422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Біологія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5,00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120,75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214313"/>
          <a:ext cx="8229600" cy="6094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u="sng" dirty="0" err="1" smtClean="0">
                <a:solidFill>
                  <a:srgbClr val="FFFF00"/>
                </a:solidFill>
              </a:rPr>
              <a:t>Кам’янський</a:t>
            </a:r>
            <a:r>
              <a:rPr lang="uk-UA" u="sng" dirty="0" smtClean="0">
                <a:solidFill>
                  <a:srgbClr val="FFFF00"/>
                </a:solidFill>
              </a:rPr>
              <a:t> НВК</a:t>
            </a:r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bg1"/>
                </a:solidFill>
              </a:rPr>
              <a:t>Показники дослідження: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728" y="2214554"/>
          <a:ext cx="6096000" cy="38576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55109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latin typeface="Times New Roman"/>
                          <a:ea typeface="Times New Roman"/>
                          <a:cs typeface="Times New Roman"/>
                        </a:rPr>
                        <a:t>Назва </a:t>
                      </a:r>
                      <a:r>
                        <a:rPr lang="uk-UA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предмету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Середній бал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10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ДПА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ЗНО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00B0F0"/>
                    </a:solidFill>
                  </a:tcPr>
                </a:tc>
              </a:tr>
              <a:tr h="5510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Українська мова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8,75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151,05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5510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Історія України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8,00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138,38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5510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Математика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11,00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150,63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5510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Фізика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178,00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5510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Географія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142,44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285750"/>
          <a:ext cx="8229600" cy="602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u="sng" dirty="0" smtClean="0">
                <a:solidFill>
                  <a:srgbClr val="FFFF00"/>
                </a:solidFill>
              </a:rPr>
              <a:t>Колодязненська ЗОШ І-ІІІ ступенів</a:t>
            </a:r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bg1"/>
                </a:solidFill>
              </a:rPr>
              <a:t>Показники дослідження: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71604" y="2214552"/>
          <a:ext cx="6096000" cy="4214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421484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Назва предмету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solidFill>
                      <a:srgbClr val="00B0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Середній бал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14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ДПА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ЗНО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solidFill>
                      <a:srgbClr val="00B0F0"/>
                    </a:solidFill>
                  </a:tcPr>
                </a:tc>
              </a:tr>
              <a:tr h="4214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Українська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мова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9,20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141,94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</a:tr>
              <a:tr h="4214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Історія України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10,40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152,60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</a:tr>
              <a:tr h="4214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Математика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8,00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134,42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</a:tr>
              <a:tr h="4214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Фізика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0,00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167,00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</a:tr>
              <a:tr h="4214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Хімія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145,00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</a:tr>
              <a:tr h="4214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Біологія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9,20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148,50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</a:tr>
              <a:tr h="4214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Географія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156,00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</a:tr>
              <a:tr h="4214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Німецька мова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178,00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78</TotalTime>
  <Words>598</Words>
  <Application>Microsoft Office PowerPoint</Application>
  <PresentationFormat>Экран (4:3)</PresentationFormat>
  <Paragraphs>267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Апекс</vt:lpstr>
      <vt:lpstr>Аналіз  результатів зовнішнього незалежного оцінювання та державної підсумкової атестації учнів загальноосвітніх навчальних закладів  у 2011-2012 навчальному році.  </vt:lpstr>
      <vt:lpstr> </vt:lpstr>
      <vt:lpstr>Дворічанський ліцей</vt:lpstr>
      <vt:lpstr>Слайд 4</vt:lpstr>
      <vt:lpstr>Жовтнева ЗОШ І-ІІІ ступенів</vt:lpstr>
      <vt:lpstr>Слайд 6</vt:lpstr>
      <vt:lpstr>Кам’янський НВК </vt:lpstr>
      <vt:lpstr>Слайд 8</vt:lpstr>
      <vt:lpstr>Колодязненська ЗОШ І-ІІІ ступенів </vt:lpstr>
      <vt:lpstr>Слайд 10</vt:lpstr>
      <vt:lpstr>Мечниківський НВК </vt:lpstr>
      <vt:lpstr>Слайд 12</vt:lpstr>
      <vt:lpstr>Тавільжанська ЗОШ І-ІІІ ступенів </vt:lpstr>
      <vt:lpstr>Слайд 14</vt:lpstr>
      <vt:lpstr>Токарівська ЗОШ І-ІІІ ступенів </vt:lpstr>
      <vt:lpstr>Слайд 16</vt:lpstr>
      <vt:lpstr>Топільська ЗОШ І-ІІІ сутпенів  </vt:lpstr>
      <vt:lpstr>Слайд 18</vt:lpstr>
      <vt:lpstr>Загальні висновки: </vt:lpstr>
      <vt:lpstr>Загальні рекомендації  керівникам ЗНЗ: </vt:lpstr>
      <vt:lpstr>Дякую за увагу!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Аналіз  результатів зовнішнього незалежного оцінювання та державної підсумкової атестації учнів загальноосвітніх навчальних закладів  у 2011-2012 навчальному році.  </dc:title>
  <dc:creator>saturn</dc:creator>
  <cp:lastModifiedBy>saturn</cp:lastModifiedBy>
  <cp:revision>9</cp:revision>
  <dcterms:created xsi:type="dcterms:W3CDTF">2012-10-22T22:41:47Z</dcterms:created>
  <dcterms:modified xsi:type="dcterms:W3CDTF">2012-10-23T00:02:50Z</dcterms:modified>
</cp:coreProperties>
</file>