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2D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91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897A2-108D-4179-B8CF-BFBFFAF391C1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71283-E49B-4C63-A47F-BC042E8F0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62BD0-4F32-4F9D-9E1E-F8330C9C6E28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44F96-1B02-4C06-B78D-A860B624B2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9933D-87D1-4D8E-9074-3D203D1AE567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B60A6-2C57-4186-882E-2C1364E374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E545D-0C05-4292-A413-060E8B6C979A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7B925-307E-4596-9365-6062F2BCAD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64E9E-5EED-4606-BE4A-32247F1BBBA2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251E-8224-4140-9E80-AFD97BD80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A16E2-B4AD-4F94-8129-D9DCA39B572C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5C067-A043-4A97-AFBC-EBD3B849EC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724F0-0B3E-40C9-8544-818B0BF93ED8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D703C-029B-4988-AAEB-8D75FC6292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1037F-5286-4021-9DEB-708DDE035FB7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213CC-365D-4C4E-8091-9F03C0C781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12AD9-D4A1-4E5C-B02F-5C01490C33B6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3BCBC-4A85-4A33-A41E-EA76567B6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8CEB4-7063-431A-9D3C-A85E12920E72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604A-42F7-4D37-9C51-488DDB6AE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F46DE-DCBE-4051-A9F9-AFD5EE89DC27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15A08-2841-40D3-8C46-A35AC4E09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5B5755-1302-493C-803D-CFD3DE580942}" type="datetimeFigureOut">
              <a:rPr lang="ru-RU"/>
              <a:pPr>
                <a:defRPr/>
              </a:pPr>
              <a:t>19.12.2012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0D5875-1023-4CE1-9043-8EA97BE47E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5">
                    <a:lumMod val="50000"/>
                  </a:schemeClr>
                </a:solidFill>
              </a:rPr>
              <a:t>Порядок дій керівників навчальних закладів у разі нещасних випадків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12700" algn="just" eaLnBrk="1" hangingPunct="1">
              <a:lnSpc>
                <a:spcPct val="80000"/>
              </a:lnSpc>
              <a:buFont typeface="Arial" charset="0"/>
              <a:buNone/>
            </a:pPr>
            <a:r>
              <a:rPr lang="uk-UA" sz="3000" smtClean="0"/>
              <a:t> В організаційно-методичних вказівках визначено алгоритм дій керівників (відповідно до Положення про порядок розслідування нещасних випадків, що сталися під час навчально-виховного процесу в </a:t>
            </a:r>
            <a:br>
              <a:rPr lang="uk-UA" sz="3000" smtClean="0"/>
            </a:br>
            <a:r>
              <a:rPr lang="uk-UA" sz="3000" smtClean="0"/>
              <a:t>навчальних закладах):</a:t>
            </a:r>
          </a:p>
          <a:p>
            <a:pPr indent="12700" algn="just" eaLnBrk="1" hangingPunct="1">
              <a:lnSpc>
                <a:spcPct val="80000"/>
              </a:lnSpc>
            </a:pPr>
            <a:r>
              <a:rPr lang="uk-UA" sz="3000" smtClean="0"/>
              <a:t> у випадках травматизму під час навчально-виховного процесу</a:t>
            </a:r>
          </a:p>
          <a:p>
            <a:pPr indent="12700" algn="just" eaLnBrk="1" hangingPunct="1">
              <a:lnSpc>
                <a:spcPct val="80000"/>
              </a:lnSpc>
            </a:pPr>
            <a:r>
              <a:rPr lang="uk-UA" sz="3000" smtClean="0"/>
              <a:t>у випадках травматизму у позаурочний час</a:t>
            </a:r>
          </a:p>
          <a:p>
            <a:pPr indent="12700" algn="just" eaLnBrk="1" hangingPunct="1">
              <a:lnSpc>
                <a:spcPct val="80000"/>
              </a:lnSpc>
            </a:pPr>
            <a:r>
              <a:rPr lang="uk-UA" sz="3000" smtClean="0"/>
              <a:t>при групових нещасних випадках, а також при нещасних випадках зі смертельним наслідком</a:t>
            </a:r>
            <a:endParaRPr lang="ru-RU" sz="30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688" cy="2214563"/>
          </a:xfrm>
        </p:spPr>
        <p:txBody>
          <a:bodyPr>
            <a:normAutofit/>
          </a:bodyPr>
          <a:lstStyle/>
          <a:p>
            <a:pPr eaLnBrk="1" hangingPunct="1"/>
            <a:r>
              <a:rPr lang="uk-UA" sz="3600" smtClean="0"/>
              <a:t>Дії начальників відділів (управлінь) освіти районних державних адміністрацій та міст обласного значення</a:t>
            </a:r>
            <a:endParaRPr lang="ru-RU" sz="36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50"/>
            <a:ext cx="8229600" cy="4714875"/>
          </a:xfrm>
        </p:spPr>
        <p:txBody>
          <a:bodyPr>
            <a:normAutofit/>
          </a:bodyPr>
          <a:lstStyle/>
          <a:p>
            <a:pPr marL="514350" indent="-514350" algn="just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uk-UA" sz="3000" smtClean="0"/>
              <a:t>Провести роз’яснювальну роботу серед керівників навчальних закладів щодо інформування відповідальних осіб відділу (управління) освіти у день нещасного випадку</a:t>
            </a:r>
          </a:p>
          <a:p>
            <a:pPr marL="514350" indent="-514350" algn="just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uk-UA" sz="3000" smtClean="0"/>
              <a:t>Інформувати куратора від  Департаменту науки і освіти про нещасний випадок у телефонному режимі (терміново)</a:t>
            </a:r>
          </a:p>
          <a:p>
            <a:pPr marL="514350" indent="-514350" algn="just"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uk-UA" sz="3000" smtClean="0"/>
              <a:t>Надати до Департаменту науки і освіти письмову інформацію про нещасний випадок (протягом доби)</a:t>
            </a:r>
            <a:endParaRPr lang="ru-RU" sz="30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uk-UA" sz="2900" smtClean="0"/>
              <a:t>Закріплення працівників Департаменту науки і освіти </a:t>
            </a:r>
            <a:br>
              <a:rPr lang="uk-UA" sz="2900" smtClean="0"/>
            </a:br>
            <a:r>
              <a:rPr lang="uk-UA" sz="2900" smtClean="0"/>
              <a:t>за районами</a:t>
            </a:r>
            <a:endParaRPr lang="ru-RU" sz="2900" smtClean="0"/>
          </a:p>
        </p:txBody>
      </p:sp>
      <p:graphicFrame>
        <p:nvGraphicFramePr>
          <p:cNvPr id="15379" name="Group 19"/>
          <p:cNvGraphicFramePr>
            <a:graphicFrameLocks noGrp="1"/>
          </p:cNvGraphicFramePr>
          <p:nvPr>
            <p:ph idx="1"/>
          </p:nvPr>
        </p:nvGraphicFramePr>
        <p:xfrm>
          <a:off x="214313" y="857250"/>
          <a:ext cx="8929687" cy="6088063"/>
        </p:xfrm>
        <a:graphic>
          <a:graphicData uri="http://schemas.openxmlformats.org/drawingml/2006/table">
            <a:tbl>
              <a:tblPr/>
              <a:tblGrid>
                <a:gridCol w="4643437"/>
                <a:gridCol w="4286250"/>
              </a:tblGrid>
              <a:tr h="1714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Байназарова Олена Олександрівна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Лозівський район, м. Лозова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Вовчанський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Золочівський район, Київський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Печенізький район, Московський район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Гончаренко Наталія Іванівна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Ізюмський район, м. Ізюм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Балакійський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Дергачівський район, Ленінський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Коломацький район, Комінтернівський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335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Сєрікова Людмила Миколаївна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Куп’янський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м. Куп’янськ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Шевченківський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Барвінківський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Богодухівський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Кегичівський район, Дзержинський район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Коваленко Вікторія Олександрівна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м. Первомайський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Первомайський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Зміївський район, Фрунзенський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Краснокутський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Сахновщинський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Дворічанський район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03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Кононенко Олена Євгенівна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Харківський район, Орджонікідзевський р-н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м. Люботин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Близнюківський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Борівський район, Червонозаводський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Зачепилівський район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Чепурна Олена Олексіївна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Великобурлуцький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Валківський район, Жовтневий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Красноградський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Нововодолазький район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Чугуївський район, м. Чугуїв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</TotalTime>
  <Words>224</Words>
  <PresentationFormat>Экран (4:3)</PresentationFormat>
  <Paragraphs>46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Arial</vt:lpstr>
      <vt:lpstr>Calibri</vt:lpstr>
      <vt:lpstr>Тема Office</vt:lpstr>
      <vt:lpstr>Порядок дій керівників навчальних закладів у разі нещасних випадків</vt:lpstr>
      <vt:lpstr>Дії начальників відділів (управлінь) освіти районних державних адміністрацій та міст обласного значення</vt:lpstr>
      <vt:lpstr>Закріплення працівників Департаменту науки і освіти  за районами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дій у разі нещасних випадків</dc:title>
  <dc:creator>admin</dc:creator>
  <cp:lastModifiedBy>Customer</cp:lastModifiedBy>
  <cp:revision>28</cp:revision>
  <dcterms:created xsi:type="dcterms:W3CDTF">2012-12-11T11:13:49Z</dcterms:created>
  <dcterms:modified xsi:type="dcterms:W3CDTF">2012-12-19T15:10:17Z</dcterms:modified>
</cp:coreProperties>
</file>