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7" r:id="rId2"/>
    <p:sldId id="291" r:id="rId3"/>
    <p:sldId id="277" r:id="rId4"/>
    <p:sldId id="273" r:id="rId5"/>
    <p:sldId id="290" r:id="rId6"/>
    <p:sldId id="288" r:id="rId7"/>
    <p:sldId id="269" r:id="rId8"/>
    <p:sldId id="289" r:id="rId9"/>
    <p:sldId id="284" r:id="rId10"/>
    <p:sldId id="285" r:id="rId11"/>
    <p:sldId id="286" r:id="rId12"/>
    <p:sldId id="283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278CF"/>
    <a:srgbClr val="46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38" autoAdjust="0"/>
  </p:normalViewPr>
  <p:slideViewPr>
    <p:cSldViewPr>
      <p:cViewPr>
        <p:scale>
          <a:sx n="70" d="100"/>
          <a:sy n="70" d="100"/>
        </p:scale>
        <p:origin x="-1968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94752-E0AF-448C-B881-F1C0C329FC67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F5459-3E87-4562-801E-30195731F2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5717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F5459-3E87-4562-801E-30195731F23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78C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uo.org/" TargetMode="External"/><Relationship Id="rId2" Type="http://schemas.openxmlformats.org/officeDocument/2006/relationships/hyperlink" Target="http://www.ekyrs.org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z.com.ua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e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7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5615608" y="6200135"/>
            <a:ext cx="3528392" cy="373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err="1" smtClean="0">
                <a:solidFill>
                  <a:srgbClr val="FFC000"/>
                </a:solidFill>
              </a:rPr>
              <a:t>www</a:t>
            </a:r>
            <a:r>
              <a:rPr lang="ru-RU" sz="3600" b="1" dirty="0" smtClean="0">
                <a:solidFill>
                  <a:srgbClr val="FFC000"/>
                </a:solidFill>
              </a:rPr>
              <a:t>.</a:t>
            </a:r>
            <a:r>
              <a:rPr lang="en-US" sz="3600" b="1" dirty="0" smtClean="0">
                <a:solidFill>
                  <a:srgbClr val="FFC000"/>
                </a:solidFill>
              </a:rPr>
              <a:t>e</a:t>
            </a:r>
            <a:r>
              <a:rPr lang="ru-RU" sz="3600" b="1" dirty="0" err="1" smtClean="0">
                <a:solidFill>
                  <a:srgbClr val="FFC000"/>
                </a:solidFill>
              </a:rPr>
              <a:t>kyrs</a:t>
            </a:r>
            <a:r>
              <a:rPr lang="ru-RU" sz="3600" b="1" dirty="0" smtClean="0">
                <a:solidFill>
                  <a:srgbClr val="FFC000"/>
                </a:solidFill>
              </a:rPr>
              <a:t>.</a:t>
            </a:r>
            <a:r>
              <a:rPr lang="en-US" sz="3600" b="1" dirty="0" smtClean="0">
                <a:solidFill>
                  <a:srgbClr val="FFC000"/>
                </a:solidFill>
              </a:rPr>
              <a:t>org</a:t>
            </a:r>
            <a:endParaRPr lang="ru-RU" sz="3600" b="1" dirty="0">
              <a:solidFill>
                <a:srgbClr val="FFC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39552" y="4581128"/>
            <a:ext cx="9178194" cy="1443229"/>
            <a:chOff x="0" y="1323604"/>
            <a:chExt cx="9144000" cy="1894619"/>
          </a:xfrm>
        </p:grpSpPr>
        <p:sp>
          <p:nvSpPr>
            <p:cNvPr id="20482" name="Text Box 1"/>
            <p:cNvSpPr txBox="1">
              <a:spLocks noChangeArrowheads="1"/>
            </p:cNvSpPr>
            <p:nvPr/>
          </p:nvSpPr>
          <p:spPr bwMode="auto">
            <a:xfrm>
              <a:off x="0" y="1323604"/>
              <a:ext cx="8572500" cy="9493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/>
            <a:lstStyle/>
            <a:p>
              <a:pPr>
                <a:buSzPct val="45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  <a:tab pos="9410700" algn="l"/>
                </a:tabLst>
              </a:pPr>
              <a:r>
                <a:rPr lang="ru-RU" sz="3200" b="1" i="1" dirty="0" smtClean="0">
                  <a:solidFill>
                    <a:schemeClr val="bg1"/>
                  </a:solidFill>
                </a:rPr>
                <a:t>Прое</a:t>
              </a:r>
              <a:r>
                <a:rPr lang="uk-UA" sz="3200" b="1" i="1" dirty="0" smtClean="0">
                  <a:solidFill>
                    <a:schemeClr val="bg1"/>
                  </a:solidFill>
                </a:rPr>
                <a:t>кт</a:t>
              </a:r>
              <a:r>
                <a:rPr lang="ru-RU" sz="3200" b="1" i="1" dirty="0" smtClean="0">
                  <a:solidFill>
                    <a:schemeClr val="bg1"/>
                  </a:solidFill>
                </a:rPr>
                <a:t> </a:t>
              </a:r>
              <a:r>
                <a:rPr lang="ru-RU" sz="3200" b="1" i="1" dirty="0">
                  <a:solidFill>
                    <a:schemeClr val="bg1"/>
                  </a:solidFill>
                </a:rPr>
                <a:t>«КУРС</a:t>
              </a:r>
              <a:r>
                <a:rPr lang="ru-RU" sz="3200" b="1" i="1" dirty="0" smtClean="0">
                  <a:solidFill>
                    <a:schemeClr val="bg1"/>
                  </a:solidFill>
                </a:rPr>
                <a:t>: Освіта»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0487" name="Прямоугольник 28"/>
            <p:cNvSpPr>
              <a:spLocks noChangeArrowheads="1"/>
            </p:cNvSpPr>
            <p:nvPr/>
          </p:nvSpPr>
          <p:spPr bwMode="auto">
            <a:xfrm>
              <a:off x="0" y="2127320"/>
              <a:ext cx="9144000" cy="1090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 i="1" dirty="0" err="1" smtClean="0">
                  <a:solidFill>
                    <a:schemeClr val="bg1"/>
                  </a:solidFill>
                </a:rPr>
                <a:t>Авторські</a:t>
              </a:r>
              <a:r>
                <a:rPr lang="ru-RU" sz="1600" b="1" i="1" dirty="0" smtClean="0">
                  <a:solidFill>
                    <a:schemeClr val="bg1"/>
                  </a:solidFill>
                </a:rPr>
                <a:t> права </a:t>
              </a:r>
              <a:r>
                <a:rPr lang="ru-RU" sz="1600" b="1" i="1" dirty="0" err="1" smtClean="0">
                  <a:solidFill>
                    <a:schemeClr val="bg1"/>
                  </a:solidFill>
                </a:rPr>
                <a:t>зареєстровано</a:t>
              </a:r>
              <a:endParaRPr lang="ru-RU" sz="1600" b="1" i="1" dirty="0" smtClean="0">
                <a:solidFill>
                  <a:schemeClr val="bg1"/>
                </a:solidFill>
              </a:endParaRPr>
            </a:p>
            <a:p>
              <a:r>
                <a:rPr lang="ru-RU" sz="1600" b="1" i="1" dirty="0" smtClean="0">
                  <a:solidFill>
                    <a:schemeClr val="bg1"/>
                  </a:solidFill>
                </a:rPr>
                <a:t>службою </a:t>
              </a:r>
              <a:r>
                <a:rPr lang="ru-RU" sz="1600" b="1" i="1" dirty="0" err="1" smtClean="0">
                  <a:solidFill>
                    <a:schemeClr val="bg1"/>
                  </a:solidFill>
                </a:rPr>
                <a:t>інтелектуальної</a:t>
              </a:r>
              <a:r>
                <a:rPr lang="ru-RU" sz="1600" b="1" i="1" dirty="0" smtClean="0">
                  <a:solidFill>
                    <a:schemeClr val="bg1"/>
                  </a:solidFill>
                </a:rPr>
                <a:t> </a:t>
              </a:r>
              <a:r>
                <a:rPr lang="ru-RU" sz="1600" b="1" i="1" dirty="0" err="1" smtClean="0">
                  <a:solidFill>
                    <a:schemeClr val="bg1"/>
                  </a:solidFill>
                </a:rPr>
                <a:t>власності</a:t>
              </a:r>
              <a:r>
                <a:rPr lang="ru-RU" sz="1600" b="1" i="1" dirty="0" smtClean="0">
                  <a:solidFill>
                    <a:schemeClr val="bg1"/>
                  </a:solidFill>
                </a:rPr>
                <a:t>  </a:t>
              </a:r>
              <a:r>
                <a:rPr lang="ru-RU" sz="1600" b="1" i="1" dirty="0" err="1" smtClean="0">
                  <a:solidFill>
                    <a:schemeClr val="bg1"/>
                  </a:solidFill>
                </a:rPr>
                <a:t>України</a:t>
              </a:r>
              <a:endParaRPr lang="ru-RU" sz="1600" dirty="0" smtClean="0">
                <a:solidFill>
                  <a:schemeClr val="bg1"/>
                </a:solidFill>
              </a:endParaRPr>
            </a:p>
            <a:p>
              <a:r>
                <a:rPr lang="ru-RU" sz="1600" b="1" i="1" dirty="0" err="1" smtClean="0">
                  <a:solidFill>
                    <a:schemeClr val="bg1"/>
                  </a:solidFill>
                </a:rPr>
                <a:t>Свідоцтво</a:t>
              </a:r>
              <a:r>
                <a:rPr lang="ru-RU" sz="1600" b="1" i="1" dirty="0" smtClean="0">
                  <a:solidFill>
                    <a:schemeClr val="bg1"/>
                  </a:solidFill>
                </a:rPr>
                <a:t> </a:t>
              </a:r>
              <a:r>
                <a:rPr lang="ru-RU" sz="1600" b="1" i="1" dirty="0">
                  <a:solidFill>
                    <a:schemeClr val="bg1"/>
                  </a:solidFill>
                </a:rPr>
                <a:t>ВР № 01110 </a:t>
              </a:r>
              <a:r>
                <a:rPr lang="ru-RU" sz="1600" b="1" i="1" dirty="0" err="1" smtClean="0">
                  <a:solidFill>
                    <a:schemeClr val="bg1"/>
                  </a:solidFill>
                </a:rPr>
                <a:t>від</a:t>
              </a:r>
              <a:r>
                <a:rPr lang="ru-RU" sz="1600" b="1" i="1" dirty="0" smtClean="0">
                  <a:solidFill>
                    <a:schemeClr val="bg1"/>
                  </a:solidFill>
                </a:rPr>
                <a:t> </a:t>
              </a:r>
              <a:r>
                <a:rPr lang="ru-RU" sz="1600" b="1" i="1" smtClean="0">
                  <a:solidFill>
                    <a:schemeClr val="bg1"/>
                  </a:solidFill>
                </a:rPr>
                <a:t>07.08.2009 року</a:t>
              </a:r>
              <a:endParaRPr lang="ru-RU" sz="1600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488" name="Text Box 1"/>
          <p:cNvSpPr txBox="1">
            <a:spLocks noChangeArrowheads="1"/>
          </p:cNvSpPr>
          <p:nvPr/>
        </p:nvSpPr>
        <p:spPr bwMode="auto">
          <a:xfrm>
            <a:off x="714375" y="5429250"/>
            <a:ext cx="6593929" cy="949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32656"/>
            <a:ext cx="77460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Регіональна </a:t>
            </a:r>
            <a:r>
              <a:rPr lang="uk-UA" sz="4400" b="1" dirty="0" err="1" smtClean="0">
                <a:solidFill>
                  <a:schemeClr val="bg1"/>
                </a:solidFill>
              </a:rPr>
              <a:t>ІСУО</a:t>
            </a:r>
            <a:r>
              <a:rPr lang="uk-UA" sz="4400" b="1" dirty="0" smtClean="0">
                <a:solidFill>
                  <a:schemeClr val="bg1"/>
                </a:solidFill>
              </a:rPr>
              <a:t> (Інформаційна система управління освітою) та наповнення Єдиної Державної  Електронної Бази Освіти</a:t>
            </a:r>
            <a:r>
              <a:rPr lang="en-US" sz="4400" b="1" dirty="0" smtClean="0">
                <a:solidFill>
                  <a:schemeClr val="bg1"/>
                </a:solidFill>
              </a:rPr>
              <a:t> (</a:t>
            </a:r>
            <a:r>
              <a:rPr lang="uk-UA" sz="4400" b="1" dirty="0" smtClean="0">
                <a:solidFill>
                  <a:schemeClr val="bg1"/>
                </a:solidFill>
              </a:rPr>
              <a:t>ЄДЕБО)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540407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144000" cy="285752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929718" cy="135729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Аналіз освіти в Україні</a:t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на Всесвітньому Економічному Форумі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7" name="Picture 3" descr="C:\Users\Veter\Desktop\форум\исуо.png"/>
          <p:cNvPicPr>
            <a:picLocks noChangeAspect="1" noChangeArrowheads="1"/>
          </p:cNvPicPr>
          <p:nvPr/>
        </p:nvPicPr>
        <p:blipFill>
          <a:blip r:embed="rId2" cstate="print"/>
          <a:srcRect l="11211" r="12838"/>
          <a:stretch>
            <a:fillRect/>
          </a:stretch>
        </p:blipFill>
        <p:spPr bwMode="auto">
          <a:xfrm>
            <a:off x="0" y="-1"/>
            <a:ext cx="9144000" cy="6330435"/>
          </a:xfrm>
          <a:prstGeom prst="rect">
            <a:avLst/>
          </a:prstGeom>
          <a:noFill/>
        </p:spPr>
      </p:pic>
      <p:grpSp>
        <p:nvGrpSpPr>
          <p:cNvPr id="2" name="Группа 1"/>
          <p:cNvGrpSpPr/>
          <p:nvPr/>
        </p:nvGrpSpPr>
        <p:grpSpPr>
          <a:xfrm>
            <a:off x="107504" y="4149080"/>
            <a:ext cx="4824536" cy="2641148"/>
            <a:chOff x="323528" y="4149080"/>
            <a:chExt cx="4716016" cy="2376264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23528" y="4149080"/>
              <a:ext cx="4680520" cy="237626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23528" y="4324161"/>
              <a:ext cx="4716016" cy="20352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Контроль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навчального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процесу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кожної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школи</a:t>
              </a:r>
              <a:endParaRPr lang="en-US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endParaRPr lang="ru-RU" sz="1100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Єдина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база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даних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дітей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та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співробітників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endParaRPr lang="ru-RU" sz="1100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Зведені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обов</a:t>
              </a:r>
              <a:r>
                <a:rPr lang="en-US" dirty="0" smtClean="0">
                  <a:solidFill>
                    <a:schemeClr val="accent2">
                      <a:lumMod val="50000"/>
                    </a:schemeClr>
                  </a:solidFill>
                </a:rPr>
                <a:t>’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яз</a:t>
              </a:r>
              <a:r>
                <a:rPr lang="uk-UA" dirty="0" err="1" smtClean="0">
                  <a:solidFill>
                    <a:schemeClr val="accent2">
                      <a:lumMod val="50000"/>
                    </a:schemeClr>
                  </a:solidFill>
                </a:rPr>
                <a:t>кові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державні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статистичні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звіти</a:t>
              </a:r>
              <a:endParaRPr lang="en-US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endParaRPr lang="ru-RU" sz="1100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uk-UA" dirty="0" smtClean="0">
                  <a:solidFill>
                    <a:schemeClr val="accent2">
                      <a:lumMod val="50000"/>
                    </a:schemeClr>
                  </a:solidFill>
                </a:rPr>
                <a:t>Пошук та обробка потрібної інформації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144000" cy="285752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Інформаційно-освітня мережа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929718" cy="135729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 «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Мої знання</a:t>
            </a:r>
            <a:r>
              <a:rPr lang="ru-RU" b="1" i="1" dirty="0" smtClean="0">
                <a:solidFill>
                  <a:schemeClr val="bg1"/>
                </a:solidFill>
              </a:rPr>
              <a:t>» 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k-UA" sz="3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Інформаційно-освітня мережа</a:t>
            </a:r>
            <a:r>
              <a:rPr lang="ru-RU" sz="3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latin typeface="Arial" pitchFamily="34" charset="0"/>
                <a:cs typeface="Arial" pitchFamily="34" charset="0"/>
              </a:rPr>
            </a:br>
            <a:endParaRPr lang="ru-RU" sz="3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Veter\Desktop\скрины\MZ.JPG"/>
          <p:cNvPicPr>
            <a:picLocks noChangeAspect="1" noChangeArrowheads="1"/>
          </p:cNvPicPr>
          <p:nvPr/>
        </p:nvPicPr>
        <p:blipFill>
          <a:blip r:embed="rId2" cstate="print"/>
          <a:srcRect l="1615" t="4308" r="10353" b="7660"/>
          <a:stretch>
            <a:fillRect/>
          </a:stretch>
        </p:blipFill>
        <p:spPr bwMode="auto">
          <a:xfrm>
            <a:off x="-1" y="1714488"/>
            <a:ext cx="9144001" cy="5143512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43000" y="4145592"/>
            <a:ext cx="4752528" cy="25957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221088"/>
            <a:ext cx="464400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Ведення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журналів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щоденників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як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школі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так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мережі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Інтернет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Видача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отримання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та контроль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домашніх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завдань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через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Інтернет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Облік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та контроль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відвідуваності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успішності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Аналіз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зведення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даних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вибірки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929718" cy="1357298"/>
          </a:xfrm>
        </p:spPr>
        <p:txBody>
          <a:bodyPr>
            <a:normAutofit/>
          </a:bodyPr>
          <a:lstStyle/>
          <a:p>
            <a:r>
              <a:rPr lang="uk-UA" sz="3800" b="1" dirty="0" smtClean="0">
                <a:solidFill>
                  <a:schemeClr val="bg1"/>
                </a:solidFill>
              </a:rPr>
              <a:t>Послідовність  впровадження в районі:</a:t>
            </a:r>
            <a:endParaRPr lang="ru-RU" sz="3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144000" cy="285752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3879631"/>
            <a:ext cx="87849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сайту </a:t>
            </a:r>
            <a:r>
              <a:rPr lang="en-US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www.ekyrs.org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авантажити необхідне програмне забезпечення</a:t>
            </a: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Встановити та налаштувати ПЗ в ЗНЗ району, сформувати базу даних ЗНЗ, п</a:t>
            </a:r>
            <a:r>
              <a:rPr lang="uk-UA" dirty="0" smtClean="0">
                <a:latin typeface="Calibri" pitchFamily="34" charset="0"/>
                <a:cs typeface="Times New Roman" pitchFamily="18" charset="0"/>
              </a:rPr>
              <a:t>ідключити службу обміну та передати дані до ЄДЕБО через </a:t>
            </a:r>
            <a:r>
              <a:rPr lang="uk-UA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ІСУО</a:t>
            </a: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b="1" u="sng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www.isuo.org</a:t>
            </a:r>
            <a:endParaRPr lang="uk-UA" dirty="0" smtClean="0">
              <a:latin typeface="Calibri" pitchFamily="34" charset="0"/>
              <a:cs typeface="Times New Roman" pitchFamily="18" charset="0"/>
            </a:endParaRP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Отримати у обласного куратора </a:t>
            </a:r>
            <a:r>
              <a:rPr lang="uk-UA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логін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та пароль доступу до порталу </a:t>
            </a:r>
            <a:r>
              <a:rPr lang="uk-UA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ІСУО</a:t>
            </a: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та </a:t>
            </a:r>
            <a:r>
              <a:rPr lang="ru-RU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проконтролювати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серв</a:t>
            </a:r>
            <a:r>
              <a:rPr lang="uk-UA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си</a:t>
            </a:r>
            <a:endParaRPr lang="uk-UA" dirty="0" smtClean="0">
              <a:latin typeface="Calibri" pitchFamily="34" charset="0"/>
              <a:cs typeface="Times New Roman" pitchFamily="18" charset="0"/>
            </a:endParaRP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Згенерувати державні статистичні звіти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в</a:t>
            </a:r>
            <a:r>
              <a:rPr kumimoji="0" lang="uk-UA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 тестовому режимі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dirty="0" smtClean="0">
                <a:latin typeface="Calibri" pitchFamily="34" charset="0"/>
                <a:cs typeface="Times New Roman" pitchFamily="18" charset="0"/>
              </a:rPr>
              <a:t>C</a:t>
            </a:r>
            <a:r>
              <a:rPr lang="uk-UA" dirty="0" smtClean="0">
                <a:latin typeface="Calibri" pitchFamily="34" charset="0"/>
                <a:cs typeface="Times New Roman" pitchFamily="18" charset="0"/>
              </a:rPr>
              <a:t>формувати розклад та презентувати сайт </a:t>
            </a:r>
            <a:r>
              <a:rPr lang="uk-UA" dirty="0" err="1" smtClean="0">
                <a:latin typeface="Calibri" pitchFamily="34" charset="0"/>
                <a:cs typeface="Times New Roman" pitchFamily="18" charset="0"/>
              </a:rPr>
              <a:t>“Мої</a:t>
            </a:r>
            <a:r>
              <a:rPr lang="uk-UA" dirty="0" smtClean="0">
                <a:latin typeface="Calibri" pitchFamily="34" charset="0"/>
                <a:cs typeface="Times New Roman" pitchFamily="18" charset="0"/>
              </a:rPr>
              <a:t> знання”  </a:t>
            </a:r>
            <a:r>
              <a:rPr lang="en-US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www.mz.com.ua</a:t>
            </a:r>
            <a:r>
              <a:rPr lang="uk-UA" dirty="0" smtClean="0">
                <a:latin typeface="Calibri" pitchFamily="34" charset="0"/>
                <a:cs typeface="Times New Roman" pitchFamily="18" charset="0"/>
              </a:rPr>
              <a:t> батькам та учням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772816"/>
            <a:ext cx="727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/>
              <a:t>Для керівника </a:t>
            </a:r>
            <a:r>
              <a:rPr lang="uk-UA" sz="2000" b="1" i="1" dirty="0" smtClean="0"/>
              <a:t> </a:t>
            </a:r>
            <a:r>
              <a:rPr lang="uk-UA" sz="2000" b="1" i="1" dirty="0"/>
              <a:t>органу управління освітою: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44016" y="2132856"/>
            <a:ext cx="7812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uk-UA" dirty="0">
                <a:ea typeface="Calibri" pitchFamily="34" charset="0"/>
                <a:cs typeface="Times New Roman" pitchFamily="18" charset="0"/>
              </a:rPr>
              <a:t>Наказом призначити відповідальну особу</a:t>
            </a: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uk-UA" dirty="0">
                <a:ea typeface="Calibri" pitchFamily="34" charset="0"/>
                <a:cs typeface="Times New Roman" pitchFamily="18" charset="0"/>
              </a:rPr>
              <a:t>Підписати договори з </a:t>
            </a:r>
            <a:r>
              <a:rPr lang="uk-UA" dirty="0" smtClean="0">
                <a:ea typeface="Calibri" pitchFamily="34" charset="0"/>
                <a:cs typeface="Times New Roman" pitchFamily="18" charset="0"/>
              </a:rPr>
              <a:t>підрядником</a:t>
            </a:r>
          </a:p>
          <a:p>
            <a:pPr marL="742950" lvl="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uk-UA" dirty="0" smtClean="0">
                <a:ea typeface="Calibri" pitchFamily="34" charset="0"/>
                <a:cs typeface="Times New Roman" pitchFamily="18" charset="0"/>
              </a:rPr>
              <a:t>Проконтролювати впровадження</a:t>
            </a:r>
            <a:endParaRPr lang="uk-UA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335699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/>
              <a:t>Для відповідальної особи</a:t>
            </a:r>
            <a:r>
              <a:rPr lang="uk-UA" sz="2000" dirty="0"/>
              <a:t>:</a:t>
            </a:r>
            <a:endParaRPr lang="ru-RU" sz="20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7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0" y="642938"/>
            <a:ext cx="8572500" cy="949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4400" b="1" i="1" dirty="0" smtClean="0">
                <a:solidFill>
                  <a:schemeClr val="bg1"/>
                </a:solidFill>
              </a:rPr>
              <a:t>Прое</a:t>
            </a:r>
            <a:r>
              <a:rPr lang="uk-UA" sz="4400" b="1" i="1" dirty="0" smtClean="0">
                <a:solidFill>
                  <a:schemeClr val="bg1"/>
                </a:solidFill>
              </a:rPr>
              <a:t>кт</a:t>
            </a:r>
            <a:r>
              <a:rPr lang="ru-RU" sz="4400" b="1" i="1" dirty="0" smtClean="0">
                <a:solidFill>
                  <a:schemeClr val="bg1"/>
                </a:solidFill>
              </a:rPr>
              <a:t> </a:t>
            </a:r>
            <a:r>
              <a:rPr lang="ru-RU" sz="4400" b="1" i="1" dirty="0">
                <a:solidFill>
                  <a:schemeClr val="bg1"/>
                </a:solidFill>
              </a:rPr>
              <a:t>«КУРС</a:t>
            </a:r>
            <a:r>
              <a:rPr lang="ru-RU" sz="4400" b="1" i="1" dirty="0" smtClean="0">
                <a:solidFill>
                  <a:schemeClr val="bg1"/>
                </a:solidFill>
              </a:rPr>
              <a:t>: Освіта»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835696" y="3573016"/>
            <a:ext cx="5214937" cy="2192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800" dirty="0" smtClean="0">
                <a:solidFill>
                  <a:schemeClr val="bg1"/>
                </a:solidFill>
              </a:rPr>
              <a:t>Контакти:</a:t>
            </a: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 dirty="0" smtClean="0">
              <a:solidFill>
                <a:schemeClr val="bg1"/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 err="1" smtClean="0">
                <a:solidFill>
                  <a:schemeClr val="bg1"/>
                </a:solidFill>
              </a:rPr>
              <a:t>Київ</a:t>
            </a:r>
            <a:r>
              <a:rPr lang="ru-RU" sz="2800" dirty="0" smtClean="0">
                <a:solidFill>
                  <a:schemeClr val="bg1"/>
                </a:solidFill>
              </a:rPr>
              <a:t> тел: (044)247-07-88</a:t>
            </a: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 err="1" smtClean="0">
                <a:solidFill>
                  <a:schemeClr val="bg1"/>
                </a:solidFill>
              </a:rPr>
              <a:t>Харків</a:t>
            </a:r>
            <a:r>
              <a:rPr lang="ru-RU" sz="2800" dirty="0" smtClean="0">
                <a:solidFill>
                  <a:schemeClr val="bg1"/>
                </a:solidFill>
              </a:rPr>
              <a:t> тел</a:t>
            </a:r>
            <a:r>
              <a:rPr lang="en-US" sz="2800" dirty="0" smtClean="0">
                <a:solidFill>
                  <a:schemeClr val="bg1"/>
                </a:solidFill>
              </a:rPr>
              <a:t>/</a:t>
            </a:r>
            <a:r>
              <a:rPr lang="uk-UA" sz="2800" dirty="0" smtClean="0">
                <a:solidFill>
                  <a:schemeClr val="bg1"/>
                </a:solidFill>
              </a:rPr>
              <a:t>факс</a:t>
            </a:r>
            <a:r>
              <a:rPr lang="ru-RU" sz="2800" dirty="0" smtClean="0">
                <a:solidFill>
                  <a:schemeClr val="bg1"/>
                </a:solidFill>
              </a:rPr>
              <a:t>: (057)7</a:t>
            </a:r>
            <a:r>
              <a:rPr lang="en-US" sz="2800" dirty="0" smtClean="0">
                <a:solidFill>
                  <a:schemeClr val="bg1"/>
                </a:solidFill>
              </a:rPr>
              <a:t>77-02-77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endParaRPr lang="ru-RU" sz="2800" dirty="0">
              <a:solidFill>
                <a:schemeClr val="bg1"/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dirty="0" smtClean="0">
                <a:solidFill>
                  <a:schemeClr val="bg1"/>
                </a:solidFill>
              </a:rPr>
              <a:t>e</a:t>
            </a:r>
            <a:r>
              <a:rPr lang="ru-RU" sz="2800" dirty="0" smtClean="0">
                <a:solidFill>
                  <a:schemeClr val="bg1"/>
                </a:solidFill>
              </a:rPr>
              <a:t>-</a:t>
            </a:r>
            <a:r>
              <a:rPr lang="ru-RU" sz="2800" dirty="0" err="1" smtClean="0">
                <a:solidFill>
                  <a:schemeClr val="bg1"/>
                </a:solidFill>
              </a:rPr>
              <a:t>mail</a:t>
            </a:r>
            <a:r>
              <a:rPr lang="ru-RU" sz="2800" dirty="0">
                <a:solidFill>
                  <a:schemeClr val="bg1"/>
                </a:solidFill>
              </a:rPr>
              <a:t>: 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info</a:t>
            </a:r>
            <a:r>
              <a:rPr lang="ru-RU" sz="2800" dirty="0" smtClean="0">
                <a:solidFill>
                  <a:schemeClr val="bg1"/>
                </a:solidFill>
              </a:rPr>
              <a:t>@</a:t>
            </a:r>
            <a:r>
              <a:rPr lang="en-US" sz="2800" dirty="0" smtClean="0">
                <a:solidFill>
                  <a:schemeClr val="bg1"/>
                </a:solidFill>
              </a:rPr>
              <a:t>ekyrs.org</a:t>
            </a:r>
            <a:endParaRPr lang="ru-RU" sz="2800" dirty="0">
              <a:solidFill>
                <a:schemeClr val="bg1"/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dirty="0">
              <a:solidFill>
                <a:schemeClr val="bg1"/>
              </a:solidFill>
            </a:endParaRPr>
          </a:p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1835696" y="2996952"/>
            <a:ext cx="3528392" cy="373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err="1" smtClean="0">
                <a:solidFill>
                  <a:srgbClr val="FFC000"/>
                </a:solidFill>
              </a:rPr>
              <a:t>www</a:t>
            </a:r>
            <a:r>
              <a:rPr lang="ru-RU" sz="3600" b="1" dirty="0" smtClean="0">
                <a:solidFill>
                  <a:srgbClr val="FFC000"/>
                </a:solidFill>
              </a:rPr>
              <a:t>.</a:t>
            </a:r>
            <a:r>
              <a:rPr lang="en-US" sz="3600" b="1" dirty="0" smtClean="0">
                <a:solidFill>
                  <a:srgbClr val="FFC000"/>
                </a:solidFill>
              </a:rPr>
              <a:t>e</a:t>
            </a:r>
            <a:r>
              <a:rPr lang="ru-RU" sz="3600" b="1" dirty="0" err="1" smtClean="0">
                <a:solidFill>
                  <a:srgbClr val="FFC000"/>
                </a:solidFill>
              </a:rPr>
              <a:t>kyrs</a:t>
            </a:r>
            <a:r>
              <a:rPr lang="ru-RU" sz="3600" b="1" dirty="0" smtClean="0">
                <a:solidFill>
                  <a:srgbClr val="FFC000"/>
                </a:solidFill>
              </a:rPr>
              <a:t>.</a:t>
            </a:r>
            <a:r>
              <a:rPr lang="en-US" sz="3600" b="1" dirty="0" smtClean="0">
                <a:solidFill>
                  <a:srgbClr val="FFC000"/>
                </a:solidFill>
              </a:rPr>
              <a:t>org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20487" name="Прямоугольник 28"/>
          <p:cNvSpPr>
            <a:spLocks noChangeArrowheads="1"/>
          </p:cNvSpPr>
          <p:nvPr/>
        </p:nvSpPr>
        <p:spPr bwMode="auto">
          <a:xfrm>
            <a:off x="0" y="165735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 err="1" smtClean="0">
                <a:solidFill>
                  <a:schemeClr val="bg1"/>
                </a:solidFill>
              </a:rPr>
              <a:t>Схвалено</a:t>
            </a:r>
            <a:r>
              <a:rPr lang="ru-RU" b="1" i="1" dirty="0">
                <a:solidFill>
                  <a:schemeClr val="bg1"/>
                </a:solidFill>
              </a:rPr>
              <a:t> (№ 14/18-1597 </a:t>
            </a:r>
            <a:r>
              <a:rPr lang="ru-RU" b="1" i="1" dirty="0" smtClean="0">
                <a:solidFill>
                  <a:schemeClr val="bg1"/>
                </a:solidFill>
              </a:rPr>
              <a:t>від </a:t>
            </a:r>
            <a:r>
              <a:rPr lang="ru-RU" b="1" i="1" dirty="0">
                <a:solidFill>
                  <a:schemeClr val="bg1"/>
                </a:solidFill>
              </a:rPr>
              <a:t>23.04.2010) </a:t>
            </a:r>
            <a:r>
              <a:rPr lang="ru-RU" b="1" i="1" dirty="0" smtClean="0">
                <a:solidFill>
                  <a:schemeClr val="bg1"/>
                </a:solidFill>
              </a:rPr>
              <a:t>Міністерством освіти і </a:t>
            </a:r>
            <a:r>
              <a:rPr lang="ru-RU" b="1" i="1" dirty="0">
                <a:solidFill>
                  <a:schemeClr val="bg1"/>
                </a:solidFill>
              </a:rPr>
              <a:t>науки </a:t>
            </a:r>
            <a:r>
              <a:rPr lang="ru-RU" b="1" i="1" dirty="0" err="1" smtClean="0">
                <a:solidFill>
                  <a:schemeClr val="bg1"/>
                </a:solidFill>
              </a:rPr>
              <a:t>України</a:t>
            </a:r>
            <a:r>
              <a:rPr lang="ru-RU" b="1" i="1" dirty="0" smtClean="0">
                <a:solidFill>
                  <a:schemeClr val="bg1"/>
                </a:solidFill>
              </a:rPr>
              <a:t>             </a:t>
            </a:r>
            <a:r>
              <a:rPr lang="ru-RU" b="1" i="1" dirty="0">
                <a:solidFill>
                  <a:schemeClr val="bg1"/>
                </a:solidFill>
              </a:rPr>
              <a:t>для </a:t>
            </a:r>
            <a:r>
              <a:rPr lang="ru-RU" b="1" i="1" dirty="0" err="1" smtClean="0">
                <a:solidFill>
                  <a:schemeClr val="bg1"/>
                </a:solidFill>
              </a:rPr>
              <a:t>використання</a:t>
            </a:r>
            <a:r>
              <a:rPr lang="ru-RU" b="1" i="1" dirty="0" smtClean="0">
                <a:solidFill>
                  <a:schemeClr val="bg1"/>
                </a:solidFill>
              </a:rPr>
              <a:t> в  </a:t>
            </a:r>
            <a:r>
              <a:rPr lang="ru-RU" b="1" i="1" dirty="0" err="1" smtClean="0">
                <a:solidFill>
                  <a:schemeClr val="bg1"/>
                </a:solidFill>
              </a:rPr>
              <a:t>навчальному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процесі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488" name="Text Box 1"/>
          <p:cNvSpPr txBox="1">
            <a:spLocks noChangeArrowheads="1"/>
          </p:cNvSpPr>
          <p:nvPr/>
        </p:nvSpPr>
        <p:spPr bwMode="auto">
          <a:xfrm>
            <a:off x="714375" y="5576019"/>
            <a:ext cx="6593929" cy="949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uk-UA" sz="4000" i="1" dirty="0" smtClean="0">
                <a:solidFill>
                  <a:schemeClr val="bg1"/>
                </a:solidFill>
              </a:rPr>
              <a:t>Приємної  роботи!</a:t>
            </a:r>
            <a:endParaRPr lang="ru-RU" sz="4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Завдання, що вирішуються</a:t>
            </a:r>
            <a:r>
              <a:rPr lang="uk-UA" sz="4000" dirty="0" smtClean="0"/>
              <a:t>:</a:t>
            </a:r>
            <a:endParaRPr lang="ru-RU" sz="3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428736"/>
            <a:ext cx="9144000" cy="214314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1988840"/>
            <a:ext cx="87129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uk-UA" sz="2400" dirty="0" smtClean="0"/>
              <a:t>1</a:t>
            </a:r>
            <a:r>
              <a:rPr lang="uk-UA" sz="2400" dirty="0" smtClean="0"/>
              <a:t>. Автоматизація управління  та контроль </a:t>
            </a:r>
            <a:r>
              <a:rPr lang="uk-UA" sz="2400" dirty="0" smtClean="0"/>
              <a:t>навчальних </a:t>
            </a:r>
            <a:r>
              <a:rPr lang="uk-UA" sz="2400" dirty="0" smtClean="0"/>
              <a:t>процесів:</a:t>
            </a:r>
          </a:p>
          <a:p>
            <a:pPr marL="342900" indent="-342900"/>
            <a:r>
              <a:rPr lang="uk-UA" sz="2400" dirty="0" smtClean="0"/>
              <a:t>      - на рівні  навчальних закладів;</a:t>
            </a:r>
          </a:p>
          <a:p>
            <a:pPr marL="342900" indent="-342900"/>
            <a:r>
              <a:rPr lang="uk-UA" sz="2400" dirty="0" smtClean="0"/>
              <a:t> </a:t>
            </a:r>
            <a:r>
              <a:rPr lang="uk-UA" sz="2400" dirty="0" smtClean="0"/>
              <a:t>     - </a:t>
            </a:r>
            <a:r>
              <a:rPr lang="uk-UA" sz="2400" dirty="0" smtClean="0"/>
              <a:t>на рівні </a:t>
            </a:r>
            <a:r>
              <a:rPr lang="uk-UA" sz="2400" dirty="0" err="1" smtClean="0"/>
              <a:t>теріторіальних</a:t>
            </a:r>
            <a:r>
              <a:rPr lang="uk-UA" sz="2400" dirty="0" smtClean="0"/>
              <a:t>  органів управління освітою;</a:t>
            </a:r>
          </a:p>
          <a:p>
            <a:pPr marL="342900" indent="-342900"/>
            <a:r>
              <a:rPr lang="uk-UA" sz="2400" dirty="0" smtClean="0"/>
              <a:t>      - на </a:t>
            </a:r>
            <a:r>
              <a:rPr lang="uk-UA" sz="2400" dirty="0" smtClean="0"/>
              <a:t>рівні </a:t>
            </a:r>
            <a:r>
              <a:rPr lang="uk-UA" sz="2400" dirty="0" smtClean="0"/>
              <a:t>регіональних </a:t>
            </a:r>
            <a:r>
              <a:rPr lang="uk-UA" sz="2400" dirty="0" smtClean="0"/>
              <a:t>органів управління </a:t>
            </a:r>
            <a:r>
              <a:rPr lang="uk-UA" sz="2400" dirty="0" smtClean="0"/>
              <a:t>освітою</a:t>
            </a:r>
            <a:r>
              <a:rPr lang="uk-UA" sz="2400" dirty="0" smtClean="0"/>
              <a:t>;</a:t>
            </a:r>
            <a:endParaRPr lang="uk-UA" sz="2400" dirty="0" smtClean="0"/>
          </a:p>
          <a:p>
            <a:pPr marL="342900" indent="-342900"/>
            <a:r>
              <a:rPr lang="uk-UA" sz="2400" dirty="0" smtClean="0"/>
              <a:t> </a:t>
            </a:r>
            <a:r>
              <a:rPr lang="uk-UA" sz="2400" dirty="0" smtClean="0"/>
              <a:t>     - на рівні держави.</a:t>
            </a:r>
          </a:p>
          <a:p>
            <a:pPr marL="342900" indent="-342900"/>
            <a:endParaRPr lang="uk-UA" sz="2400" dirty="0" smtClean="0"/>
          </a:p>
          <a:p>
            <a:pPr marL="342900" indent="-342900">
              <a:buFontTx/>
              <a:buChar char="-"/>
            </a:pPr>
            <a:endParaRPr lang="uk-UA" sz="1200" dirty="0" smtClean="0"/>
          </a:p>
          <a:p>
            <a:pPr marL="342900" indent="-342900"/>
            <a:r>
              <a:rPr lang="uk-UA" sz="2400" dirty="0" smtClean="0"/>
              <a:t>2. Створення  регіональних </a:t>
            </a:r>
            <a:r>
              <a:rPr lang="uk-UA" sz="2400" dirty="0" err="1" smtClean="0"/>
              <a:t>ІСУО</a:t>
            </a:r>
            <a:r>
              <a:rPr lang="uk-UA" sz="2400" dirty="0" smtClean="0"/>
              <a:t> (інформаційних систем управління освітою);</a:t>
            </a:r>
          </a:p>
          <a:p>
            <a:pPr marL="342900" indent="-342900"/>
            <a:endParaRPr lang="uk-UA" sz="2400" dirty="0" smtClean="0"/>
          </a:p>
          <a:p>
            <a:pPr marL="342900" indent="-342900">
              <a:buFontTx/>
              <a:buChar char="-"/>
            </a:pPr>
            <a:endParaRPr lang="uk-UA" sz="1200" dirty="0" smtClean="0"/>
          </a:p>
          <a:p>
            <a:pPr marL="342900" indent="-342900"/>
            <a:r>
              <a:rPr lang="uk-UA" sz="2400" dirty="0" smtClean="0"/>
              <a:t>3. Наповнення ЄДЕБО (єдиної державної електронної бази з питань освіти).</a:t>
            </a:r>
            <a:endParaRPr lang="uk-UA" sz="2400" dirty="0" smtClean="0"/>
          </a:p>
          <a:p>
            <a:pPr marL="342900" indent="-342900">
              <a:buFontTx/>
              <a:buChar char="-"/>
            </a:pPr>
            <a:endParaRPr lang="uk-UA" sz="1200" dirty="0" smtClean="0"/>
          </a:p>
        </p:txBody>
      </p:sp>
    </p:spTree>
    <p:extLst>
      <p:ext uri="{BB962C8B-B14F-4D97-AF65-F5344CB8AC3E}">
        <p14:creationId xmlns:p14="http://schemas.microsoft.com/office/powerpoint/2010/main" xmlns="" val="2854356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900" dirty="0" smtClean="0"/>
              <a:t>Єдина  освітня  </a:t>
            </a:r>
            <a:r>
              <a:rPr lang="uk-UA" sz="3900" dirty="0" err="1" smtClean="0"/>
              <a:t>траекторія</a:t>
            </a:r>
            <a:r>
              <a:rPr lang="uk-UA" sz="3900" dirty="0" smtClean="0"/>
              <a:t>                            </a:t>
            </a:r>
            <a:r>
              <a:rPr lang="uk-UA" sz="2400" dirty="0" smtClean="0"/>
              <a:t>(персональна освітня картка вихованця, учня, студента)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428736"/>
            <a:ext cx="9144000" cy="214314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 descr="D:\Танюша\готовый ресун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427778" cy="3429024"/>
          </a:xfrm>
          <a:prstGeom prst="rect">
            <a:avLst/>
          </a:prstGeom>
          <a:noFill/>
        </p:spPr>
      </p:pic>
      <p:sp>
        <p:nvSpPr>
          <p:cNvPr id="21" name="Скругленный прямоугольник 20"/>
          <p:cNvSpPr/>
          <p:nvPr/>
        </p:nvSpPr>
        <p:spPr>
          <a:xfrm>
            <a:off x="6429388" y="5072074"/>
            <a:ext cx="2500330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Університет</a:t>
            </a:r>
            <a:endParaRPr lang="uk-UA" sz="2800" i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188040" y="5214950"/>
            <a:ext cx="209834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000" i="1" dirty="0" smtClean="0"/>
              <a:t>Школа</a:t>
            </a:r>
            <a:endParaRPr lang="uk-UA" sz="3000" i="1" dirty="0"/>
          </a:p>
        </p:txBody>
      </p:sp>
      <p:sp>
        <p:nvSpPr>
          <p:cNvPr id="29" name="Стрелка вправо с вырезом 28"/>
          <p:cNvSpPr/>
          <p:nvPr/>
        </p:nvSpPr>
        <p:spPr>
          <a:xfrm>
            <a:off x="5357818" y="5572140"/>
            <a:ext cx="1000132" cy="57150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57158" y="5286388"/>
            <a:ext cx="178595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i="1" dirty="0" smtClean="0"/>
              <a:t>Дитячий садок</a:t>
            </a:r>
            <a:endParaRPr lang="uk-UA" sz="2400" i="1" dirty="0"/>
          </a:p>
        </p:txBody>
      </p:sp>
      <p:sp>
        <p:nvSpPr>
          <p:cNvPr id="31" name="Стрелка вправо с вырезом 30"/>
          <p:cNvSpPr/>
          <p:nvPr/>
        </p:nvSpPr>
        <p:spPr>
          <a:xfrm>
            <a:off x="2214546" y="5572140"/>
            <a:ext cx="928694" cy="5000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900" dirty="0" smtClean="0"/>
              <a:t>Класифікація освітніх проектів в Україні</a:t>
            </a:r>
            <a:endParaRPr lang="ru-RU" sz="3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428736"/>
            <a:ext cx="9144000" cy="214314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527253">
            <a:off x="4006057" y="4616837"/>
            <a:ext cx="2757210" cy="981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5113" algn="ctr"/>
            <a:r>
              <a:rPr lang="uk-UA" dirty="0" smtClean="0"/>
              <a:t>Освітянські</a:t>
            </a:r>
            <a:endParaRPr lang="uk-UA" dirty="0"/>
          </a:p>
        </p:txBody>
      </p:sp>
      <p:sp>
        <p:nvSpPr>
          <p:cNvPr id="10" name="Стрелка вправо 9"/>
          <p:cNvSpPr/>
          <p:nvPr/>
        </p:nvSpPr>
        <p:spPr>
          <a:xfrm rot="19944916">
            <a:off x="3888709" y="2750220"/>
            <a:ext cx="2885190" cy="107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algn="ctr"/>
            <a:r>
              <a:rPr lang="uk-UA" dirty="0" smtClean="0"/>
              <a:t>Управлінські</a:t>
            </a:r>
            <a:endParaRPr lang="uk-UA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4282" y="1785926"/>
            <a:ext cx="4214842" cy="4857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43702" y="4500570"/>
            <a:ext cx="2214578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cs typeface="Times New Roman" pitchFamily="18" charset="0"/>
              </a:rPr>
              <a:t> </a:t>
            </a:r>
            <a:r>
              <a:rPr lang="uk-UA" dirty="0" smtClean="0">
                <a:cs typeface="Times New Roman" pitchFamily="18" charset="0"/>
              </a:rPr>
              <a:t>Щоденник.</a:t>
            </a:r>
            <a:r>
              <a:rPr lang="en-US" dirty="0" err="1" smtClean="0">
                <a:cs typeface="Times New Roman" pitchFamily="18" charset="0"/>
              </a:rPr>
              <a:t>ua</a:t>
            </a:r>
            <a:endParaRPr lang="uk-UA" dirty="0" smtClean="0"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dirty="0" smtClean="0">
                <a:cs typeface="Times New Roman" pitchFamily="18" charset="0"/>
              </a:rPr>
              <a:t> Класна оцінка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dirty="0" smtClean="0">
                <a:cs typeface="Times New Roman" pitchFamily="18" charset="0"/>
              </a:rPr>
              <a:t> Мої знання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EDUkIT</a:t>
            </a:r>
            <a:endParaRPr lang="uk-UA" dirty="0" smtClean="0"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uk-UA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…</a:t>
            </a:r>
            <a:endParaRPr lang="uk-UA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643702" y="1785926"/>
            <a:ext cx="2214578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chemeClr val="tx1"/>
                </a:solidFill>
                <a:cs typeface="Times New Roman" pitchFamily="18" charset="0"/>
              </a:rPr>
              <a:t>КУРС: </a:t>
            </a:r>
            <a:r>
              <a:rPr lang="ru-RU" sz="2400" b="1" u="sng" dirty="0" smtClean="0">
                <a:solidFill>
                  <a:schemeClr val="tx1"/>
                </a:solidFill>
                <a:cs typeface="Times New Roman" pitchFamily="18" charset="0"/>
              </a:rPr>
              <a:t>Школа</a:t>
            </a:r>
            <a:endParaRPr lang="en-US" sz="2400" b="1" u="sng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АС "Школа“</a:t>
            </a:r>
            <a:endParaRPr lang="en-US" sz="1200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1200" dirty="0" smtClean="0">
                <a:cs typeface="Times New Roman" pitchFamily="18" charset="0"/>
              </a:rPr>
              <a:t> </a:t>
            </a:r>
            <a:r>
              <a:rPr lang="en-US" sz="1200" dirty="0" smtClean="0">
                <a:cs typeface="Times New Roman" pitchFamily="18" charset="0"/>
              </a:rPr>
              <a:t>Net.</a:t>
            </a:r>
            <a:r>
              <a:rPr lang="uk-UA" sz="1200" dirty="0" smtClean="0">
                <a:cs typeface="Times New Roman" pitchFamily="18" charset="0"/>
              </a:rPr>
              <a:t>Школа</a:t>
            </a:r>
            <a:endParaRPr lang="en-US" sz="1200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cs typeface="Times New Roman" pitchFamily="18" charset="0"/>
              </a:rPr>
              <a:t> Unis.School</a:t>
            </a:r>
            <a:endParaRPr lang="uk-UA" sz="1200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1200" dirty="0" smtClean="0">
                <a:cs typeface="Times New Roman" pitchFamily="18" charset="0"/>
              </a:rPr>
              <a:t> </a:t>
            </a:r>
            <a:r>
              <a:rPr lang="ru-RU" sz="1200" dirty="0" smtClean="0">
                <a:cs typeface="Times New Roman" pitchFamily="18" charset="0"/>
              </a:rPr>
              <a:t>…</a:t>
            </a:r>
            <a:endParaRPr lang="uk-UA" sz="1200" dirty="0" smtClean="0">
              <a:cs typeface="Times New Roman" pitchFamily="18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2" cstate="print"/>
          <a:srcRect l="12655" t="7668" r="14047" b="2655"/>
          <a:stretch>
            <a:fillRect/>
          </a:stretch>
        </p:blipFill>
        <p:spPr bwMode="auto">
          <a:xfrm>
            <a:off x="428596" y="2000240"/>
            <a:ext cx="1857388" cy="1338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/>
          <p:cNvPicPr/>
          <p:nvPr/>
        </p:nvPicPr>
        <p:blipFill>
          <a:blip r:embed="rId3" cstate="print"/>
          <a:srcRect l="13197" t="8333" r="15308" b="3655"/>
          <a:stretch>
            <a:fillRect/>
          </a:stretch>
        </p:blipFill>
        <p:spPr bwMode="auto">
          <a:xfrm>
            <a:off x="2357423" y="2000240"/>
            <a:ext cx="1857388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/>
          <p:cNvPicPr/>
          <p:nvPr/>
        </p:nvPicPr>
        <p:blipFill>
          <a:blip r:embed="rId4" cstate="print"/>
          <a:srcRect l="12295" t="8000" r="14227" b="2667"/>
          <a:stretch>
            <a:fillRect/>
          </a:stretch>
        </p:blipFill>
        <p:spPr bwMode="auto">
          <a:xfrm>
            <a:off x="1357291" y="2714620"/>
            <a:ext cx="1928826" cy="1476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U:\Никифоренко Т. В\Net школ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3571876"/>
            <a:ext cx="1857388" cy="1454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Рисунок 26"/>
          <p:cNvPicPr/>
          <p:nvPr/>
        </p:nvPicPr>
        <p:blipFill>
          <a:blip r:embed="rId6" cstate="print"/>
          <a:srcRect l="18058" t="26337" r="17469" b="2988"/>
          <a:stretch>
            <a:fillRect/>
          </a:stretch>
        </p:blipFill>
        <p:spPr bwMode="auto">
          <a:xfrm>
            <a:off x="428596" y="3571876"/>
            <a:ext cx="1857388" cy="1382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Рисунок 25"/>
          <p:cNvPicPr/>
          <p:nvPr/>
        </p:nvPicPr>
        <p:blipFill>
          <a:blip r:embed="rId7" cstate="print"/>
          <a:srcRect l="20940" t="12335" r="22331" b="2655"/>
          <a:stretch>
            <a:fillRect/>
          </a:stretch>
        </p:blipFill>
        <p:spPr bwMode="auto">
          <a:xfrm>
            <a:off x="1357290" y="4286256"/>
            <a:ext cx="1928826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U:\Никифоренко Т. В\Курс школа.jpg"/>
          <p:cNvPicPr>
            <a:picLocks noChangeAspect="1" noChangeArrowheads="1"/>
          </p:cNvPicPr>
          <p:nvPr/>
        </p:nvPicPr>
        <p:blipFill>
          <a:blip r:embed="rId8" cstate="print"/>
          <a:srcRect r="33229"/>
          <a:stretch>
            <a:fillRect/>
          </a:stretch>
        </p:blipFill>
        <p:spPr bwMode="auto">
          <a:xfrm>
            <a:off x="389305" y="5072074"/>
            <a:ext cx="1968117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Рисунок 24"/>
          <p:cNvPicPr/>
          <p:nvPr/>
        </p:nvPicPr>
        <p:blipFill>
          <a:blip r:embed="rId9" cstate="print"/>
          <a:srcRect l="13736" t="12000" r="14948"/>
          <a:stretch>
            <a:fillRect/>
          </a:stretch>
        </p:blipFill>
        <p:spPr bwMode="auto">
          <a:xfrm>
            <a:off x="2428860" y="5072074"/>
            <a:ext cx="1785950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войная стрелка вверх/вниз 14"/>
          <p:cNvSpPr/>
          <p:nvPr/>
        </p:nvSpPr>
        <p:spPr>
          <a:xfrm>
            <a:off x="6084168" y="4437112"/>
            <a:ext cx="936104" cy="1536452"/>
          </a:xfrm>
          <a:prstGeom prst="upDownArrow">
            <a:avLst>
              <a:gd name="adj1" fmla="val 70478"/>
              <a:gd name="adj2" fmla="val 26239"/>
            </a:avLst>
          </a:prstGeom>
          <a:solidFill>
            <a:schemeClr val="accent1"/>
          </a:solidFill>
          <a:ln w="25400" cmpd="dbl">
            <a:noFill/>
          </a:ln>
          <a:effectLst/>
          <a:scene3d>
            <a:camera prst="orthographicFront">
              <a:rot lat="0" lon="0" rev="5400000"/>
            </a:camera>
            <a:lightRig rig="threePt" dir="t"/>
          </a:scene3d>
          <a:sp3d prstMaterial="matte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795000" y="4870901"/>
            <a:ext cx="14412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Регіональна ІСУО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Нормативне забезпечення та взаємодія </a:t>
            </a:r>
            <a:r>
              <a:rPr lang="uk-UA" sz="3200" dirty="0" smtClean="0"/>
              <a:t>розробників програмного забезпечення з ЄДЕБО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428736"/>
            <a:ext cx="9144000" cy="214314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:\Users\FVO\Pictures\Рисунок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00550"/>
            <a:ext cx="5767387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1772816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uk-UA" b="1" dirty="0" smtClean="0"/>
              <a:t>Наказ </a:t>
            </a:r>
            <a:r>
              <a:rPr lang="uk-UA" b="1" dirty="0"/>
              <a:t>Міністерства освіти і науки, молоді та спорту України від 21.06.2012 № 729 </a:t>
            </a:r>
            <a:r>
              <a:rPr lang="uk-UA" i="1" dirty="0"/>
              <a:t>«Про запровадження в загальноосвітніх навчальних закладах та органах управління освітою експерименту «ІСУО-2012» у 2012 році</a:t>
            </a:r>
            <a:r>
              <a:rPr lang="uk-UA" i="1" dirty="0" smtClean="0"/>
              <a:t>»</a:t>
            </a:r>
          </a:p>
          <a:p>
            <a:endParaRPr lang="uk-UA" i="1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uk-UA" b="1" dirty="0" smtClean="0"/>
              <a:t>Наказ Міністерства </a:t>
            </a:r>
            <a:r>
              <a:rPr lang="uk-UA" b="1" dirty="0"/>
              <a:t>освіти і науки, молоді та спорту України від </a:t>
            </a:r>
            <a:r>
              <a:rPr lang="uk-UA" b="1" dirty="0" smtClean="0"/>
              <a:t>29.11.2012 </a:t>
            </a:r>
            <a:r>
              <a:rPr lang="uk-UA" b="1" dirty="0"/>
              <a:t>р. № 1345  </a:t>
            </a:r>
            <a:r>
              <a:rPr lang="uk-UA" i="1" dirty="0"/>
              <a:t>«Щодо затвердження результатів експерименту з впровадження в загальноосвітніх закладах та органах управління освітою експерименту </a:t>
            </a:r>
            <a:r>
              <a:rPr lang="uk-UA" i="1" dirty="0" smtClean="0"/>
              <a:t>         «</a:t>
            </a:r>
            <a:r>
              <a:rPr lang="uk-UA" i="1" dirty="0"/>
              <a:t>ІСУО-2012»</a:t>
            </a:r>
            <a:endParaRPr lang="ru-RU" i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63888" y="5205764"/>
            <a:ext cx="1134458" cy="110355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uk-UA" sz="1200" dirty="0" smtClean="0"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17022" y="4437112"/>
            <a:ext cx="1719474" cy="1320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chemeClr val="tx1"/>
                </a:solidFill>
                <a:cs typeface="Times New Roman" pitchFamily="18" charset="0"/>
              </a:rPr>
              <a:t>ЄДЕБО</a:t>
            </a:r>
          </a:p>
        </p:txBody>
      </p:sp>
    </p:spTree>
    <p:extLst>
      <p:ext uri="{BB962C8B-B14F-4D97-AF65-F5344CB8AC3E}">
        <p14:creationId xmlns:p14="http://schemas.microsoft.com/office/powerpoint/2010/main" xmlns="" val="1716827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Починаючи з 2014 року виключно з ЄДЕБО буде відбуватись:</a:t>
            </a:r>
            <a:endParaRPr lang="ru-RU" sz="3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428736"/>
            <a:ext cx="9144000" cy="214314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177281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uk-UA" b="1" dirty="0" smtClean="0"/>
              <a:t>Друк  документів про освіту державного зразка;</a:t>
            </a:r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Друк  учнівських квитків;</a:t>
            </a:r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Акредитація навчальних закладів;</a:t>
            </a:r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Формування </a:t>
            </a:r>
            <a:r>
              <a:rPr lang="uk-UA" b="1" dirty="0" err="1" smtClean="0"/>
              <a:t>обов</a:t>
            </a:r>
            <a:r>
              <a:rPr lang="en-US" b="1" dirty="0" smtClean="0"/>
              <a:t>’</a:t>
            </a:r>
            <a:r>
              <a:rPr lang="uk-UA" b="1" dirty="0" err="1" smtClean="0"/>
              <a:t>язкової</a:t>
            </a:r>
            <a:r>
              <a:rPr lang="uk-UA" b="1" dirty="0" smtClean="0"/>
              <a:t> державної статистичної звітності </a:t>
            </a:r>
            <a:r>
              <a:rPr lang="uk-UA" b="1" dirty="0" smtClean="0"/>
              <a:t> </a:t>
            </a:r>
            <a:r>
              <a:rPr lang="uk-UA" b="1" dirty="0"/>
              <a:t>з первинних даних в автоматичному режимі </a:t>
            </a:r>
            <a:r>
              <a:rPr lang="uk-UA" b="1" dirty="0" smtClean="0"/>
              <a:t>та </a:t>
            </a:r>
            <a:r>
              <a:rPr lang="uk-UA" b="1" dirty="0" smtClean="0"/>
              <a:t>в </a:t>
            </a:r>
            <a:r>
              <a:rPr lang="uk-UA" b="1" dirty="0"/>
              <a:t>електронному </a:t>
            </a:r>
            <a:r>
              <a:rPr lang="uk-UA" b="1" dirty="0" smtClean="0"/>
              <a:t>вигляді;</a:t>
            </a:r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Облік дітей шкільного віку;</a:t>
            </a:r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Контроль  переводу </a:t>
            </a:r>
            <a:r>
              <a:rPr lang="uk-UA" b="1" dirty="0"/>
              <a:t>дітей та співробітників  </a:t>
            </a:r>
            <a:r>
              <a:rPr lang="uk-UA" b="1" dirty="0" smtClean="0"/>
              <a:t>в </a:t>
            </a:r>
            <a:r>
              <a:rPr lang="uk-UA" b="1" dirty="0"/>
              <a:t>межах </a:t>
            </a:r>
            <a:r>
              <a:rPr lang="uk-UA" b="1" dirty="0" smtClean="0"/>
              <a:t>країни</a:t>
            </a:r>
            <a:r>
              <a:rPr lang="uk-UA" b="1" dirty="0" smtClean="0"/>
              <a:t>;</a:t>
            </a:r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Формування рейтингів навчальних закладів;</a:t>
            </a:r>
            <a:endParaRPr lang="uk-UA" b="1" dirty="0" smtClean="0"/>
          </a:p>
          <a:p>
            <a:pPr marL="342900" indent="-342900">
              <a:buFontTx/>
              <a:buChar char="-"/>
            </a:pPr>
            <a:endParaRPr lang="uk-UA" b="1" dirty="0" smtClean="0"/>
          </a:p>
          <a:p>
            <a:pPr marL="342900" indent="-342900">
              <a:buFontTx/>
              <a:buChar char="-"/>
            </a:pPr>
            <a:r>
              <a:rPr lang="uk-UA" b="1" dirty="0" smtClean="0"/>
              <a:t>Облік підручників та </a:t>
            </a:r>
            <a:r>
              <a:rPr lang="uk-UA" b="1" dirty="0"/>
              <a:t>іншої </a:t>
            </a:r>
            <a:r>
              <a:rPr lang="uk-UA" b="1" dirty="0" smtClean="0"/>
              <a:t>навчальної літератури.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854356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1268761"/>
          </a:xfrm>
          <a:prstGeom prst="rect">
            <a:avLst/>
          </a:prstGeom>
          <a:solidFill>
            <a:srgbClr val="2D6EBD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0" y="1415056"/>
            <a:ext cx="9144000" cy="285752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470" y="3645024"/>
            <a:ext cx="946242" cy="64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645024"/>
            <a:ext cx="1023296" cy="68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9526" y="3645024"/>
            <a:ext cx="976410" cy="68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U:\Никифоренко Т. В\003367_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4946" y="1772816"/>
            <a:ext cx="1191110" cy="792088"/>
          </a:xfrm>
          <a:prstGeom prst="rect">
            <a:avLst/>
          </a:prstGeom>
          <a:noFill/>
        </p:spPr>
      </p:pic>
      <p:sp>
        <p:nvSpPr>
          <p:cNvPr id="109" name="Прямоугольник 108"/>
          <p:cNvSpPr/>
          <p:nvPr/>
        </p:nvSpPr>
        <p:spPr>
          <a:xfrm>
            <a:off x="1436976" y="2560548"/>
            <a:ext cx="6310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  <a:cs typeface="Times New Roman" pitchFamily="18" charset="0"/>
              </a:rPr>
              <a:t>Міністерство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cs typeface="Times New Roman" pitchFamily="18" charset="0"/>
              </a:rPr>
              <a:t>освіти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науки, </a:t>
            </a:r>
            <a:r>
              <a:rPr lang="ru-RU" sz="2000" b="1" dirty="0" err="1" smtClean="0">
                <a:solidFill>
                  <a:srgbClr val="002060"/>
                </a:solidFill>
                <a:cs typeface="Times New Roman" pitchFamily="18" charset="0"/>
              </a:rPr>
              <a:t>молоді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та спорту </a:t>
            </a:r>
            <a:r>
              <a:rPr lang="ru-RU" sz="2000" b="1" dirty="0" err="1" smtClean="0">
                <a:solidFill>
                  <a:srgbClr val="002060"/>
                </a:solidFill>
                <a:cs typeface="Times New Roman" pitchFamily="18" charset="0"/>
              </a:rPr>
              <a:t>України</a:t>
            </a:r>
            <a:endParaRPr lang="ru-RU" sz="20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cxnSp>
        <p:nvCxnSpPr>
          <p:cNvPr id="111" name="Прямая соединительная линия 110"/>
          <p:cNvCxnSpPr>
            <a:stCxn id="1027" idx="0"/>
          </p:cNvCxnSpPr>
          <p:nvPr/>
        </p:nvCxnSpPr>
        <p:spPr>
          <a:xfrm flipV="1">
            <a:off x="1506591" y="3068960"/>
            <a:ext cx="1968545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>
            <a:stCxn id="75" idx="0"/>
          </p:cNvCxnSpPr>
          <p:nvPr/>
        </p:nvCxnSpPr>
        <p:spPr>
          <a:xfrm flipH="1" flipV="1">
            <a:off x="5628657" y="3068960"/>
            <a:ext cx="2119287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>
            <a:stCxn id="83" idx="0"/>
          </p:cNvCxnSpPr>
          <p:nvPr/>
        </p:nvCxnSpPr>
        <p:spPr>
          <a:xfrm flipV="1">
            <a:off x="3507731" y="3176972"/>
            <a:ext cx="596217" cy="468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Рисунок 94" descr="01.jpg"/>
          <p:cNvPicPr>
            <a:picLocks noChangeAspect="1"/>
          </p:cNvPicPr>
          <p:nvPr/>
        </p:nvPicPr>
        <p:blipFill>
          <a:blip r:embed="rId7" cstate="print"/>
          <a:srcRect b="81500"/>
          <a:stretch>
            <a:fillRect/>
          </a:stretch>
        </p:blipFill>
        <p:spPr>
          <a:xfrm>
            <a:off x="0" y="0"/>
            <a:ext cx="9144000" cy="1268760"/>
          </a:xfrm>
          <a:prstGeom prst="rect">
            <a:avLst/>
          </a:prstGeom>
        </p:spPr>
      </p:pic>
      <p:sp>
        <p:nvSpPr>
          <p:cNvPr id="99" name="Прямоугольник 98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5729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Впровадження  </a:t>
            </a:r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ЄДЕБО </a:t>
            </a:r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в Україні</a:t>
            </a:r>
            <a:r>
              <a:rPr lang="ru-RU" dirty="0" smtClean="0">
                <a:cs typeface="Arial" pitchFamily="34" charset="0"/>
              </a:rPr>
              <a:t> 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86239" y="4500409"/>
            <a:ext cx="1881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Вищі   </a:t>
            </a:r>
            <a:r>
              <a:rPr lang="uk-UA" sz="1600" b="1" dirty="0">
                <a:solidFill>
                  <a:srgbClr val="002060"/>
                </a:solidFill>
              </a:rPr>
              <a:t>навчальні заклади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11760" y="4500409"/>
            <a:ext cx="2088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Загальноосвітні навчальні заклади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732240" y="4509120"/>
            <a:ext cx="208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dirty="0">
                <a:solidFill>
                  <a:srgbClr val="002060"/>
                </a:solidFill>
              </a:rPr>
              <a:t>Дошкільні навчальні </a:t>
            </a:r>
            <a:r>
              <a:rPr lang="uk-UA" sz="1600" b="1" dirty="0" smtClean="0">
                <a:solidFill>
                  <a:srgbClr val="002060"/>
                </a:solidFill>
              </a:rPr>
              <a:t>заклади</a:t>
            </a:r>
            <a:endParaRPr lang="uk-UA" sz="1600" b="1" dirty="0">
              <a:solidFill>
                <a:srgbClr val="002060"/>
              </a:solidFill>
            </a:endParaRPr>
          </a:p>
        </p:txBody>
      </p:sp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1023296" cy="68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" name="TextBox 117"/>
          <p:cNvSpPr txBox="1"/>
          <p:nvPr/>
        </p:nvSpPr>
        <p:spPr>
          <a:xfrm>
            <a:off x="4572001" y="4509120"/>
            <a:ext cx="2232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Професійно</a:t>
            </a:r>
            <a:r>
              <a:rPr lang="en-US" b="1" dirty="0" smtClean="0">
                <a:solidFill>
                  <a:srgbClr val="002060"/>
                </a:solidFill>
              </a:rPr>
              <a:t>-</a:t>
            </a:r>
            <a:r>
              <a:rPr lang="uk-UA" b="1" dirty="0" smtClean="0">
                <a:solidFill>
                  <a:srgbClr val="002060"/>
                </a:solidFill>
              </a:rPr>
              <a:t>технічні</a:t>
            </a:r>
          </a:p>
          <a:p>
            <a:pPr algn="ctr"/>
            <a:r>
              <a:rPr lang="uk-UA" b="1" dirty="0" smtClean="0">
                <a:solidFill>
                  <a:srgbClr val="002060"/>
                </a:solidFill>
              </a:rPr>
              <a:t> навчальні заклади</a:t>
            </a:r>
          </a:p>
        </p:txBody>
      </p:sp>
      <p:cxnSp>
        <p:nvCxnSpPr>
          <p:cNvPr id="119" name="Прямая соединительная линия 118"/>
          <p:cNvCxnSpPr>
            <a:stCxn id="117" idx="0"/>
          </p:cNvCxnSpPr>
          <p:nvPr/>
        </p:nvCxnSpPr>
        <p:spPr>
          <a:xfrm flipH="1" flipV="1">
            <a:off x="5076056" y="3176972"/>
            <a:ext cx="583656" cy="468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4932039" y="5229200"/>
            <a:ext cx="1728193" cy="1377441"/>
            <a:chOff x="4932039" y="5262879"/>
            <a:chExt cx="1728193" cy="1377441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4932040" y="5973084"/>
              <a:ext cx="1584177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932039" y="6025928"/>
              <a:ext cx="172819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2014</a:t>
              </a:r>
              <a:r>
                <a:rPr lang="uk-UA" sz="28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uk-UA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рік</a:t>
              </a:r>
              <a:endPara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Скругленный прямоугольник 123"/>
            <p:cNvSpPr/>
            <p:nvPr/>
          </p:nvSpPr>
          <p:spPr>
            <a:xfrm>
              <a:off x="5364087" y="5262879"/>
              <a:ext cx="792089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699792" y="5241395"/>
            <a:ext cx="1728193" cy="1377441"/>
            <a:chOff x="2699792" y="5241395"/>
            <a:chExt cx="1728193" cy="1377441"/>
          </a:xfrm>
        </p:grpSpPr>
        <p:sp>
          <p:nvSpPr>
            <p:cNvPr id="126" name="Скругленный прямоугольник 125"/>
            <p:cNvSpPr/>
            <p:nvPr/>
          </p:nvSpPr>
          <p:spPr>
            <a:xfrm>
              <a:off x="2699793" y="5951600"/>
              <a:ext cx="1584177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699792" y="6004444"/>
              <a:ext cx="172819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2013</a:t>
              </a:r>
              <a:r>
                <a:rPr lang="uk-UA" sz="28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uk-UA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рік</a:t>
              </a:r>
              <a:endPara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131840" y="5241395"/>
              <a:ext cx="792089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6927976" y="5227514"/>
            <a:ext cx="1728193" cy="1369838"/>
            <a:chOff x="608884" y="5229200"/>
            <a:chExt cx="1728193" cy="1369838"/>
          </a:xfrm>
        </p:grpSpPr>
        <p:sp>
          <p:nvSpPr>
            <p:cNvPr id="130" name="Скругленный прямоугольник 129"/>
            <p:cNvSpPr/>
            <p:nvPr/>
          </p:nvSpPr>
          <p:spPr>
            <a:xfrm>
              <a:off x="608885" y="5931802"/>
              <a:ext cx="1584177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08884" y="5984646"/>
              <a:ext cx="172819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2014</a:t>
              </a:r>
              <a:r>
                <a:rPr lang="uk-UA" sz="28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uk-UA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рік</a:t>
              </a:r>
              <a:endPara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1040932" y="5229200"/>
              <a:ext cx="792089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42494" y="5122040"/>
            <a:ext cx="1728193" cy="1475312"/>
            <a:chOff x="7020271" y="5145210"/>
            <a:chExt cx="1728193" cy="1475312"/>
          </a:xfrm>
        </p:grpSpPr>
        <p:sp>
          <p:nvSpPr>
            <p:cNvPr id="82" name="Скругленный прямоугольник 81"/>
            <p:cNvSpPr/>
            <p:nvPr/>
          </p:nvSpPr>
          <p:spPr>
            <a:xfrm>
              <a:off x="7020272" y="5953286"/>
              <a:ext cx="1584177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020271" y="6006130"/>
              <a:ext cx="172819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2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2012</a:t>
              </a:r>
              <a:r>
                <a:rPr lang="uk-UA" sz="28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uk-UA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рік</a:t>
              </a:r>
              <a:endParaRPr lang="ru-RU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7452319" y="5243081"/>
              <a:ext cx="792089" cy="667236"/>
            </a:xfrm>
            <a:prstGeom prst="roundRect">
              <a:avLst/>
            </a:prstGeom>
            <a:noFill/>
            <a:ln w="41275">
              <a:solidFill>
                <a:schemeClr val="accent1">
                  <a:shade val="50000"/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9" name="Picture 2" descr="C:\Users\FVO\Desktop\tick_64 (1)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5" y="5145210"/>
              <a:ext cx="720081" cy="720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144000" cy="285752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Наповнення ЄДЕБО через регіональні  ІСУО (Інформаційні системи управління освітою)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929718" cy="135729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СХЕМА  НАПОВНЕННЯ                                 Є Д Е Б О</a:t>
            </a:r>
            <a:endParaRPr lang="ru-RU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 rot="1244166">
            <a:off x="-150330" y="2308611"/>
            <a:ext cx="5806805" cy="408023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Рисунок 9" descr="KS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4441" y="4370010"/>
            <a:ext cx="1244388" cy="770143"/>
          </a:xfrm>
          <a:prstGeom prst="rect">
            <a:avLst/>
          </a:prstGeom>
          <a:ln w="76200" cmpd="tri">
            <a:solidFill>
              <a:schemeClr val="tx1"/>
            </a:solidFill>
          </a:ln>
          <a:effectLst>
            <a:outerShdw blurRad="50800" dist="38100" dir="54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12" name="Двойная стрелка вверх/вниз 11"/>
          <p:cNvSpPr/>
          <p:nvPr/>
        </p:nvSpPr>
        <p:spPr>
          <a:xfrm>
            <a:off x="1840971" y="3861048"/>
            <a:ext cx="282757" cy="576554"/>
          </a:xfrm>
          <a:prstGeom prst="upDownArrow">
            <a:avLst>
              <a:gd name="adj1" fmla="val 44542"/>
              <a:gd name="adj2" fmla="val 36354"/>
            </a:avLst>
          </a:prstGeom>
          <a:ln w="25400" cmpd="dbl">
            <a:solidFill>
              <a:schemeClr val="tx1"/>
            </a:solidFill>
          </a:ln>
          <a:scene3d>
            <a:camera prst="orthographicFront">
              <a:rot lat="0" lon="0" rev="1830000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Рисунок 23" descr="User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2285" y="4770548"/>
            <a:ext cx="1209475" cy="110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498" y="2699211"/>
            <a:ext cx="1563252" cy="107277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 cmpd="thickThin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-36512" y="5229200"/>
            <a:ext cx="1612417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6AAAA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КУРС: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46AAAA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uk-UA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6AAAA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Ш</a:t>
            </a:r>
            <a:r>
              <a:rPr lang="uk-UA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6AAAA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кола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46AAAA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432809" y="3505016"/>
            <a:ext cx="1587463" cy="2660288"/>
            <a:chOff x="5004983" y="3612802"/>
            <a:chExt cx="1587463" cy="2660288"/>
          </a:xfrm>
        </p:grpSpPr>
        <p:pic>
          <p:nvPicPr>
            <p:cNvPr id="13" name="Рисунок 18" descr="Логотип  ГугльХром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88025" y="4482253"/>
              <a:ext cx="336658" cy="24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9" descr="Логотип ІЕ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230669" y="3734924"/>
              <a:ext cx="485036" cy="286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20" descr="Логотип Мазила.JP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288025" y="5834297"/>
              <a:ext cx="357855" cy="30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21" descr="Логотип Опера.JP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288025" y="5152000"/>
              <a:ext cx="342892" cy="28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Нашивка 22"/>
            <p:cNvSpPr/>
            <p:nvPr/>
          </p:nvSpPr>
          <p:spPr>
            <a:xfrm>
              <a:off x="5004983" y="4417220"/>
              <a:ext cx="225686" cy="310339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4" name="Нашивка 23"/>
            <p:cNvSpPr/>
            <p:nvPr/>
          </p:nvSpPr>
          <p:spPr>
            <a:xfrm>
              <a:off x="5004983" y="5122335"/>
              <a:ext cx="225686" cy="311480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5" name="Нашивка 24"/>
            <p:cNvSpPr/>
            <p:nvPr/>
          </p:nvSpPr>
          <p:spPr>
            <a:xfrm>
              <a:off x="5004983" y="5829733"/>
              <a:ext cx="225686" cy="310339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Нашивка 25"/>
            <p:cNvSpPr/>
            <p:nvPr/>
          </p:nvSpPr>
          <p:spPr>
            <a:xfrm>
              <a:off x="5004983" y="3710963"/>
              <a:ext cx="225686" cy="310339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7" name="Picture 30" descr="D:\Download\MC900433946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917827" y="4965876"/>
              <a:ext cx="623565" cy="567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31" descr="D:\Download\MC90043490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917827" y="4339352"/>
              <a:ext cx="552887" cy="505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2" descr="D:\Download\MC900433941 (1)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894725" y="3612802"/>
              <a:ext cx="575063" cy="526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33" descr="D:\Download\MC900433934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932527" y="5669235"/>
              <a:ext cx="659919" cy="60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Скругленный прямоугольник 30"/>
          <p:cNvSpPr/>
          <p:nvPr/>
        </p:nvSpPr>
        <p:spPr>
          <a:xfrm>
            <a:off x="4860032" y="1844823"/>
            <a:ext cx="4176464" cy="1072783"/>
          </a:xfrm>
          <a:prstGeom prst="roundRect">
            <a:avLst/>
          </a:prstGeom>
          <a:gradFill>
            <a:gsLst>
              <a:gs pos="11000">
                <a:srgbClr val="3278CF">
                  <a:alpha val="93000"/>
                  <a:lumMod val="30000"/>
                  <a:lumOff val="70000"/>
                </a:srgbClr>
              </a:gs>
              <a:gs pos="92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 w="76200" cmpd="dbl">
            <a:solidFill>
              <a:schemeClr val="tx1"/>
            </a:solidFill>
          </a:ln>
          <a:effectLst>
            <a:outerShdw blurRad="57150" dist="38100" dir="5400000" algn="ctr" rotWithShape="0">
              <a:schemeClr val="tx1"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 smtClean="0">
                <a:solidFill>
                  <a:schemeClr val="tx1"/>
                </a:solidFill>
              </a:rPr>
              <a:t>ЄДЕБО                          </a:t>
            </a:r>
            <a:r>
              <a:rPr lang="uk-UA" sz="2000" b="1" dirty="0" smtClean="0">
                <a:solidFill>
                  <a:schemeClr val="tx1"/>
                </a:solidFill>
              </a:rPr>
              <a:t>(Єдина Державна Електронна            База Освіти)</a:t>
            </a:r>
            <a:endParaRPr lang="uk-UA" sz="2000" b="1" dirty="0">
              <a:solidFill>
                <a:schemeClr val="tx1"/>
              </a:solidFill>
            </a:endParaRPr>
          </a:p>
        </p:txBody>
      </p:sp>
      <p:sp>
        <p:nvSpPr>
          <p:cNvPr id="33" name="Двойная стрелка вверх/вниз 32"/>
          <p:cNvSpPr/>
          <p:nvPr/>
        </p:nvSpPr>
        <p:spPr>
          <a:xfrm rot="8917516">
            <a:off x="3995057" y="2071819"/>
            <a:ext cx="598044" cy="994432"/>
          </a:xfrm>
          <a:prstGeom prst="upDownArrow">
            <a:avLst>
              <a:gd name="adj1" fmla="val 71927"/>
              <a:gd name="adj2" fmla="val 36354"/>
            </a:avLst>
          </a:prstGeom>
          <a:ln w="25400" cmpd="dbl"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" name="Picture 3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430341" y="3045153"/>
            <a:ext cx="1925635" cy="124794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 cmpd="tri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2195736" y="4221088"/>
            <a:ext cx="24482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46AAAA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Регіональна ІСУО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46AAAA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34263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rgbClr val="3278CF"/>
          </a:solidFill>
          <a:ln w="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144000" cy="285752"/>
          </a:xfrm>
          <a:prstGeom prst="rect">
            <a:avLst/>
          </a:prstGeom>
          <a:solidFill>
            <a:schemeClr val="tx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bg1"/>
                </a:solidFill>
                <a:cs typeface="Arial" pitchFamily="34" charset="0"/>
              </a:rPr>
              <a:t>Програма для управління навчальними процесами в ЗНЗ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428736"/>
            <a:ext cx="9144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929718" cy="135729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 «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КУРС: Школа</a:t>
            </a:r>
            <a:r>
              <a:rPr lang="ru-RU" b="1" i="1" dirty="0" smtClean="0">
                <a:solidFill>
                  <a:schemeClr val="bg1"/>
                </a:solidFill>
              </a:rPr>
              <a:t>» 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k-UA" sz="3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Програма для управління ЗНЗ</a:t>
            </a:r>
            <a:r>
              <a:rPr lang="ru-RU" sz="3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latin typeface="Arial" pitchFamily="34" charset="0"/>
                <a:cs typeface="Arial" pitchFamily="34" charset="0"/>
              </a:rPr>
            </a:br>
            <a:endParaRPr lang="ru-RU" sz="3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Veter\Desktop\Курс школа.JPG"/>
          <p:cNvPicPr>
            <a:picLocks noChangeAspect="1" noChangeArrowheads="1"/>
          </p:cNvPicPr>
          <p:nvPr/>
        </p:nvPicPr>
        <p:blipFill>
          <a:blip r:embed="rId2" cstate="print"/>
          <a:srcRect r="2267" b="11635"/>
          <a:stretch>
            <a:fillRect/>
          </a:stretch>
        </p:blipFill>
        <p:spPr bwMode="auto">
          <a:xfrm>
            <a:off x="0" y="1714487"/>
            <a:ext cx="9144000" cy="5167243"/>
          </a:xfrm>
          <a:prstGeom prst="rect">
            <a:avLst/>
          </a:prstGeom>
          <a:noFill/>
        </p:spPr>
      </p:pic>
      <p:grpSp>
        <p:nvGrpSpPr>
          <p:cNvPr id="2" name="Группа 1"/>
          <p:cNvGrpSpPr/>
          <p:nvPr/>
        </p:nvGrpSpPr>
        <p:grpSpPr>
          <a:xfrm>
            <a:off x="107504" y="3789040"/>
            <a:ext cx="5184576" cy="2952328"/>
            <a:chOff x="971600" y="3573016"/>
            <a:chExt cx="5184576" cy="295232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971600" y="3573016"/>
              <a:ext cx="4896544" cy="295232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043608" y="3645024"/>
              <a:ext cx="5112568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Створення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єдиної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бази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даних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школи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Робочі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плани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та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навантаження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педагогів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Складання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розкладу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занять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з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урахуванням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СанПіН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Звіти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статистичні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та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користувацькі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Вивантаження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dirty="0" err="1" smtClean="0">
                  <a:solidFill>
                    <a:schemeClr val="accent2">
                      <a:lumMod val="50000"/>
                    </a:schemeClr>
                  </a:solidFill>
                </a:rPr>
                <a:t>даних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 в </a:t>
              </a: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</a:rPr>
                <a:t>ЄДЕБО</a:t>
              </a:r>
              <a:endParaRPr lang="ru-RU" dirty="0" smtClean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7854</TotalTime>
  <Words>605</Words>
  <Application>Microsoft Office PowerPoint</Application>
  <PresentationFormat>Экран (4:3)</PresentationFormat>
  <Paragraphs>123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Впровадження  ЄДЕБО в Україні </vt:lpstr>
      <vt:lpstr>СХЕМА  НАПОВНЕННЯ                                 Є Д Е Б О</vt:lpstr>
      <vt:lpstr>  «КУРС: Школа»  Програма для управління ЗНЗ </vt:lpstr>
      <vt:lpstr>Аналіз освіти в Україні на Всесвітньому Економічному Форумі</vt:lpstr>
      <vt:lpstr>  «Мої знання»  Інформаційно-освітня мережа </vt:lpstr>
      <vt:lpstr>Послідовність  впровадження в районі: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FVO</dc:creator>
  <cp:lastModifiedBy>boss</cp:lastModifiedBy>
  <cp:revision>309</cp:revision>
  <dcterms:created xsi:type="dcterms:W3CDTF">2011-10-13T08:11:05Z</dcterms:created>
  <dcterms:modified xsi:type="dcterms:W3CDTF">2013-03-20T07:31:43Z</dcterms:modified>
</cp:coreProperties>
</file>