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69" r:id="rId3"/>
    <p:sldId id="273" r:id="rId4"/>
    <p:sldId id="270" r:id="rId5"/>
    <p:sldId id="271" r:id="rId6"/>
    <p:sldId id="272" r:id="rId7"/>
    <p:sldId id="274" r:id="rId8"/>
    <p:sldId id="257" r:id="rId9"/>
    <p:sldId id="258" r:id="rId10"/>
    <p:sldId id="261" r:id="rId11"/>
    <p:sldId id="260" r:id="rId12"/>
    <p:sldId id="259" r:id="rId13"/>
    <p:sldId id="266" r:id="rId14"/>
    <p:sldId id="265" r:id="rId15"/>
    <p:sldId id="264" r:id="rId16"/>
    <p:sldId id="263" r:id="rId17"/>
    <p:sldId id="26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720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tar\Desktop\&#1090;&#1072;&#1073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tar\Desktop\&#1090;&#1072;&#1073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tar\Desktop\&#1090;&#1072;&#1073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tar\Desktop\&#1090;&#1072;&#1073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tar\Desktop\&#1090;&#1072;&#1073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tar\Desktop\&#1090;&#1072;&#1073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tar\Desktop\&#1090;&#1072;&#1073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atar\Desktop\&#1090;&#1072;&#1073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dirty="0" err="1">
                <a:solidFill>
                  <a:srgbClr val="002060"/>
                </a:solidFill>
              </a:rPr>
              <a:t>Нововодолазький</a:t>
            </a:r>
            <a:r>
              <a:rPr lang="ru-RU" dirty="0">
                <a:solidFill>
                  <a:srgbClr val="002060"/>
                </a:solidFill>
              </a:rPr>
              <a:t> район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Нововодолазький район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Лист1!$A$2:$A$11</c:f>
              <c:strCache>
                <c:ptCount val="10"/>
                <c:pt idx="0">
                  <c:v>Рокитненська загальноосвітня школа І-ІІІ ступенів Нововодолазької районної ради Харківської області</c:v>
                </c:pt>
                <c:pt idx="1">
                  <c:v>Мелихівський навчально-виховний комплекс (загальноосвітня школа І-ІІІ ступенів – дошкільний навчальний заклад) Нововодолазької районної ради Харківської області</c:v>
                </c:pt>
                <c:pt idx="2">
                  <c:v>Бірківський навчально-виховний комплекс (загальноосвітня школа І-ІІ ступенів – дошкільний навчальний заклад) Нововодолазької районної ради Харківської області</c:v>
                </c:pt>
                <c:pt idx="3">
                  <c:v>Новоселівський навчально-виховний комплекс (загальноосвітня школа І-ІІІ ступенів – дошкільний навчальний заклад) Нововодолазької районної ради Харківської області</c:v>
                </c:pt>
                <c:pt idx="4">
                  <c:v>Федорівський навчально-виховний комплекс (загальноосвітня школа І-ІІ ступенів – дошкільний навчальний заклад) Нововодолазької районної ради Харківської області</c:v>
                </c:pt>
                <c:pt idx="5">
                  <c:v>Староводолазька загальноосвітня школа І-ІІІ ступенів Нововодолазької районної ради Харківської області</c:v>
                </c:pt>
                <c:pt idx="6">
                  <c:v>Нововодолазький навчально-виховний комплекс (загальноосвітня школа І-ІІІ ступенів – дошкільний навчальний заклад) Нововодолазької районної ради Харківської області</c:v>
                </c:pt>
                <c:pt idx="7">
                  <c:v>Друга Старовірівська загальноосвітня школа І-ІІІ ступенів Нововодолазької районної ради Харківської області</c:v>
                </c:pt>
                <c:pt idx="8">
                  <c:v>Комінтернівська загальноосвітня школа І-ІІІ ступенів нововодолазької районної ради Харківської області</c:v>
                </c:pt>
                <c:pt idx="9">
                  <c:v>Станиченська загальноосвітня школа І-ІІІ ступенів Нововодолазької районної ради Харківської області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0.7</c:v>
                </c:pt>
                <c:pt idx="1">
                  <c:v>0.65</c:v>
                </c:pt>
                <c:pt idx="2">
                  <c:v>0.7</c:v>
                </c:pt>
                <c:pt idx="3">
                  <c:v>0.75</c:v>
                </c:pt>
                <c:pt idx="4">
                  <c:v>0.6</c:v>
                </c:pt>
                <c:pt idx="5">
                  <c:v>0.7</c:v>
                </c:pt>
                <c:pt idx="6">
                  <c:v>0.7</c:v>
                </c:pt>
                <c:pt idx="7">
                  <c:v>0.8</c:v>
                </c:pt>
                <c:pt idx="8">
                  <c:v>0.6</c:v>
                </c:pt>
                <c:pt idx="9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913792"/>
        <c:axId val="68927872"/>
      </c:barChart>
      <c:catAx>
        <c:axId val="6891379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 algn="just"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8927872"/>
        <c:crosses val="autoZero"/>
        <c:auto val="1"/>
        <c:lblAlgn val="ctr"/>
        <c:lblOffset val="100"/>
        <c:noMultiLvlLbl val="0"/>
      </c:catAx>
      <c:valAx>
        <c:axId val="6892787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8913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dirty="0" err="1">
                <a:solidFill>
                  <a:srgbClr val="002060"/>
                </a:solidFill>
              </a:rPr>
              <a:t>Краснокутський</a:t>
            </a:r>
            <a:r>
              <a:rPr lang="ru-RU" dirty="0">
                <a:solidFill>
                  <a:srgbClr val="002060"/>
                </a:solidFill>
              </a:rPr>
              <a:t> район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Лист1!$B$24</c:f>
              <c:strCache>
                <c:ptCount val="1"/>
                <c:pt idx="0">
                  <c:v>Краснокутський район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Лист1!$A$25:$A$32</c:f>
              <c:strCache>
                <c:ptCount val="8"/>
                <c:pt idx="0">
                  <c:v>Дублянська загальноосвітня школа І-ІІІ ступенів Краснокутської районної ради Харківської області</c:v>
                </c:pt>
                <c:pt idx="1">
                  <c:v>Костянтинівська загальноосвітня школа І-ІІІ ступенів Краснокутської районної ради Харківської області</c:v>
                </c:pt>
                <c:pt idx="2">
                  <c:v>Каплунівський навчально-виховний комплекс (загальноосвітня школа І-ІІ ступенів – дошкільний навчальний заклад) Краснокутської районної ради Харківської області</c:v>
                </c:pt>
                <c:pt idx="3">
                  <c:v>Козіївська загальноосвітня школа І-ІІІ ступенів Краснокутської районної ради Харківської області</c:v>
                </c:pt>
                <c:pt idx="4">
                  <c:v>Любівська загальноосвітня школа І-ІІ ступенів Краснокутської районної ради Харківської області</c:v>
                </c:pt>
                <c:pt idx="5">
                  <c:v>Качалівська загальноосвітня школа І-ІІІ ступенів Краснокутської районної ради Харківської області</c:v>
                </c:pt>
                <c:pt idx="6">
                  <c:v>Мурафська ЗОШ І-ІІІ ступенів Краснокутської районної ради Харківської області</c:v>
                </c:pt>
                <c:pt idx="7">
                  <c:v>Краснокутська ЗОШ І-ІІІ ступенів № 2 Краснокутської районної ради Харківської області</c:v>
                </c:pt>
              </c:strCache>
            </c:strRef>
          </c:cat>
          <c:val>
            <c:numRef>
              <c:f>Лист1!$B$25:$B$32</c:f>
              <c:numCache>
                <c:formatCode>General</c:formatCode>
                <c:ptCount val="8"/>
                <c:pt idx="0">
                  <c:v>0.7</c:v>
                </c:pt>
                <c:pt idx="1">
                  <c:v>0.6</c:v>
                </c:pt>
                <c:pt idx="2">
                  <c:v>0.65</c:v>
                </c:pt>
                <c:pt idx="3">
                  <c:v>0</c:v>
                </c:pt>
                <c:pt idx="4">
                  <c:v>0.65</c:v>
                </c:pt>
                <c:pt idx="5">
                  <c:v>0.65</c:v>
                </c:pt>
                <c:pt idx="6">
                  <c:v>0.7</c:v>
                </c:pt>
                <c:pt idx="7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694592"/>
        <c:axId val="69696128"/>
      </c:barChart>
      <c:catAx>
        <c:axId val="6969459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 algn="just"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9696128"/>
        <c:crosses val="autoZero"/>
        <c:auto val="1"/>
        <c:lblAlgn val="ctr"/>
        <c:lblOffset val="100"/>
        <c:noMultiLvlLbl val="0"/>
      </c:catAx>
      <c:valAx>
        <c:axId val="6969612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696945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dirty="0" err="1">
                <a:solidFill>
                  <a:srgbClr val="002060"/>
                </a:solidFill>
              </a:rPr>
              <a:t>Дворічанський</a:t>
            </a:r>
            <a:r>
              <a:rPr lang="ru-RU" dirty="0">
                <a:solidFill>
                  <a:srgbClr val="002060"/>
                </a:solidFill>
              </a:rPr>
              <a:t> район</a:t>
            </a:r>
          </a:p>
        </c:rich>
      </c:tx>
      <c:layout>
        <c:manualLayout>
          <c:xMode val="edge"/>
          <c:yMode val="edge"/>
          <c:x val="0.3476008404943069"/>
          <c:y val="2.6455393845128319E-2"/>
        </c:manualLayout>
      </c:layout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Лист1!$B$45</c:f>
              <c:strCache>
                <c:ptCount val="1"/>
                <c:pt idx="0">
                  <c:v>Дворічанський район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Лист1!$A$46:$A$51</c:f>
              <c:strCache>
                <c:ptCount val="6"/>
                <c:pt idx="0">
                  <c:v>Друголиманська загальноосвітня школа І-ІІ ступенів Дворічанської районної ради Харківської області</c:v>
                </c:pt>
                <c:pt idx="1">
                  <c:v>Мануїлівська загальноосвітня школа І-ІІ ступенів Дворічанської районної ради Харківської області</c:v>
                </c:pt>
                <c:pt idx="2">
                  <c:v>Дворічанська загальноосвітня школа І-ІІІ ступенів Дворічанської районної ради Харківської області</c:v>
                </c:pt>
                <c:pt idx="3">
                  <c:v>Токарівська загальноосвітня школа І-ІІІ ступенів Дворічанської районної ради Харківської області</c:v>
                </c:pt>
                <c:pt idx="4">
                  <c:v>Камʼянський навчально-виховний комплекс (загальноосвітня школа І-ІІ ступенів – дошкільний навчальний заклад) Дворічанської районної ради Харківської області</c:v>
                </c:pt>
                <c:pt idx="5">
                  <c:v>Пристанційна ЗОШ І-ІІ ступенів Дворічанської районної ради Харківської області</c:v>
                </c:pt>
              </c:strCache>
            </c:strRef>
          </c:cat>
          <c:val>
            <c:numRef>
              <c:f>Лист1!$B$46:$B$51</c:f>
              <c:numCache>
                <c:formatCode>General</c:formatCode>
                <c:ptCount val="6"/>
                <c:pt idx="0">
                  <c:v>0</c:v>
                </c:pt>
                <c:pt idx="1">
                  <c:v>0.7</c:v>
                </c:pt>
                <c:pt idx="2">
                  <c:v>0.65</c:v>
                </c:pt>
                <c:pt idx="3">
                  <c:v>0.7</c:v>
                </c:pt>
                <c:pt idx="4">
                  <c:v>0.65</c:v>
                </c:pt>
                <c:pt idx="5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172480"/>
        <c:axId val="71174016"/>
      </c:barChart>
      <c:catAx>
        <c:axId val="71172480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 algn="just">
              <a:defRPr/>
            </a:pPr>
            <a:endParaRPr lang="ru-RU"/>
          </a:p>
        </c:txPr>
        <c:crossAx val="71174016"/>
        <c:crosses val="autoZero"/>
        <c:auto val="1"/>
        <c:lblAlgn val="ctr"/>
        <c:lblOffset val="100"/>
        <c:noMultiLvlLbl val="0"/>
      </c:catAx>
      <c:valAx>
        <c:axId val="7117401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 b="1"/>
            </a:pPr>
            <a:endParaRPr lang="ru-RU"/>
          </a:p>
        </c:txPr>
        <c:crossAx val="7117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 algn="just">
        <a:defRPr sz="12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dirty="0" err="1">
                <a:solidFill>
                  <a:srgbClr val="002060"/>
                </a:solidFill>
              </a:rPr>
              <a:t>Борівський</a:t>
            </a:r>
            <a:r>
              <a:rPr lang="ru-RU" dirty="0">
                <a:solidFill>
                  <a:srgbClr val="002060"/>
                </a:solidFill>
              </a:rPr>
              <a:t> район</a:t>
            </a:r>
          </a:p>
        </c:rich>
      </c:tx>
      <c:layout>
        <c:manualLayout>
          <c:xMode val="edge"/>
          <c:yMode val="edge"/>
          <c:x val="0.37284216537145592"/>
          <c:y val="1.3227696922564159E-2"/>
        </c:manualLayout>
      </c:layout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Лист1!$B$62</c:f>
              <c:strCache>
                <c:ptCount val="1"/>
                <c:pt idx="0">
                  <c:v>Борівський район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Лист1!$A$63:$A$71</c:f>
              <c:strCache>
                <c:ptCount val="9"/>
                <c:pt idx="0">
                  <c:v>Підлиманська загальноосвітня школа І-ІІІ ступенів Борівської районної ради Харківської області</c:v>
                </c:pt>
                <c:pt idx="1">
                  <c:v>Ізюмська загальноосвітня школа І-ІІІ ступенів Борівської районної ради Харківської області</c:v>
                </c:pt>
                <c:pt idx="2">
                  <c:v>Першотравнева загальноосвітня школа І-ІІІ ступенів Борівської районної ради Харківської області</c:v>
                </c:pt>
                <c:pt idx="3">
                  <c:v>Гороховатська загальноосвітня школа І-ІІІ ступенів Борівської районної ради Харківської області</c:v>
                </c:pt>
                <c:pt idx="4">
                  <c:v>Підвисочанська загальноосвітня школа І-ІІІ ступенів Борівської районної ради Харківської області</c:v>
                </c:pt>
                <c:pt idx="5">
                  <c:v>Піско-Радьківська загальноосвітня школа І-ІІІ ступенів Борівської районної ради Харківської області</c:v>
                </c:pt>
                <c:pt idx="6">
                  <c:v>Борівська ЗОШ І-ІІІ ступенів № 2 Борівської районної ради Харківської області</c:v>
                </c:pt>
                <c:pt idx="7">
                  <c:v>Новоплатонівська ЗОШ І-ІІІ ступенів Борівської районної ради Харківської області</c:v>
                </c:pt>
                <c:pt idx="8">
                  <c:v>Богуславська ЗОШ І-ІІІ ступенів Борівської районної ради Харківської області</c:v>
                </c:pt>
              </c:strCache>
            </c:strRef>
          </c:cat>
          <c:val>
            <c:numRef>
              <c:f>Лист1!$B$63:$B$71</c:f>
              <c:numCache>
                <c:formatCode>General</c:formatCode>
                <c:ptCount val="9"/>
                <c:pt idx="0">
                  <c:v>0.65</c:v>
                </c:pt>
                <c:pt idx="1">
                  <c:v>0.5</c:v>
                </c:pt>
                <c:pt idx="2">
                  <c:v>0.65</c:v>
                </c:pt>
                <c:pt idx="3">
                  <c:v>0.6</c:v>
                </c:pt>
                <c:pt idx="4">
                  <c:v>0.65</c:v>
                </c:pt>
                <c:pt idx="5">
                  <c:v>0.6</c:v>
                </c:pt>
                <c:pt idx="6">
                  <c:v>0.8</c:v>
                </c:pt>
                <c:pt idx="7">
                  <c:v>0.65</c:v>
                </c:pt>
                <c:pt idx="8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195264"/>
        <c:axId val="71213440"/>
      </c:barChart>
      <c:catAx>
        <c:axId val="7119526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 algn="just"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1213440"/>
        <c:crosses val="autoZero"/>
        <c:auto val="1"/>
        <c:lblAlgn val="ctr"/>
        <c:lblOffset val="100"/>
        <c:noMultiLvlLbl val="0"/>
      </c:catAx>
      <c:valAx>
        <c:axId val="7121344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11952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dirty="0" err="1">
                <a:solidFill>
                  <a:srgbClr val="002060"/>
                </a:solidFill>
              </a:rPr>
              <a:t>Вовчанський</a:t>
            </a:r>
            <a:r>
              <a:rPr lang="ru-RU" dirty="0">
                <a:solidFill>
                  <a:srgbClr val="002060"/>
                </a:solidFill>
              </a:rPr>
              <a:t> район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Лист1!$B$83</c:f>
              <c:strCache>
                <c:ptCount val="1"/>
                <c:pt idx="0">
                  <c:v>Вовчанський район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Лист1!$A$84:$A$92</c:f>
              <c:strCache>
                <c:ptCount val="9"/>
                <c:pt idx="0">
                  <c:v>Петропавлівський навчально-виховний комплекс (загальноосвітня школа І-ІІ ступенів – дошкільний навчальний заклад) Вовчанської районної ради Харківської області</c:v>
                </c:pt>
                <c:pt idx="1">
                  <c:v>Вовчанський ліцей № 2 Вовчанської районної ради Харківської області.</c:v>
                </c:pt>
                <c:pt idx="2">
                  <c:v>Вовчанська загальноосвітня школа І-ІІІ ступенів № 3 Вовчанської районної ради Харківської області</c:v>
                </c:pt>
                <c:pt idx="3">
                  <c:v>Охримівський навчально-виховний комплекс (загальноосвітня школа І-ІІІ ступенів – дошкільний навчальний заклад) Вовчанської районної ради Харківської області</c:v>
                </c:pt>
                <c:pt idx="4">
                  <c:v>Землянська загальноосвітня школа І-ІІІ ступенів Вовчанської районної ради Харківської області</c:v>
                </c:pt>
                <c:pt idx="5">
                  <c:v>Революційна загальноосвітня школа І-ІІІ ступенів Вовчанської районної ради Харківської області</c:v>
                </c:pt>
                <c:pt idx="6">
                  <c:v>Молодівська загальноосвітня школа І-ІІІ ступенів Вовчанської районної ради Харківської області</c:v>
                </c:pt>
                <c:pt idx="7">
                  <c:v>Рубіжненський НВК (загальноосвітня школа І-ІІІ ступенів – дошкільний навчальний заклад) Вовчанської районної ради Харківської області</c:v>
                </c:pt>
                <c:pt idx="8">
                  <c:v>Старицька ЗОШ І-ІІІ ступенів Вовчанської районної ради Харківської області</c:v>
                </c:pt>
              </c:strCache>
            </c:strRef>
          </c:cat>
          <c:val>
            <c:numRef>
              <c:f>Лист1!$B$84:$B$92</c:f>
              <c:numCache>
                <c:formatCode>General</c:formatCode>
                <c:ptCount val="9"/>
                <c:pt idx="0">
                  <c:v>0.7</c:v>
                </c:pt>
                <c:pt idx="1">
                  <c:v>0.75</c:v>
                </c:pt>
                <c:pt idx="2">
                  <c:v>0.75</c:v>
                </c:pt>
                <c:pt idx="3">
                  <c:v>0.65</c:v>
                </c:pt>
                <c:pt idx="4">
                  <c:v>0.85</c:v>
                </c:pt>
                <c:pt idx="5">
                  <c:v>0.8</c:v>
                </c:pt>
                <c:pt idx="6">
                  <c:v>0.65</c:v>
                </c:pt>
                <c:pt idx="7">
                  <c:v>0.81</c:v>
                </c:pt>
                <c:pt idx="8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577408"/>
        <c:axId val="72578944"/>
      </c:barChart>
      <c:catAx>
        <c:axId val="7257740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 algn="just"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578944"/>
        <c:crosses val="autoZero"/>
        <c:auto val="1"/>
        <c:lblAlgn val="ctr"/>
        <c:lblOffset val="100"/>
        <c:noMultiLvlLbl val="0"/>
      </c:catAx>
      <c:valAx>
        <c:axId val="725789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5774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dirty="0" err="1">
                <a:solidFill>
                  <a:srgbClr val="002060"/>
                </a:solidFill>
              </a:rPr>
              <a:t>Лозівський</a:t>
            </a:r>
            <a:r>
              <a:rPr lang="ru-RU" dirty="0">
                <a:solidFill>
                  <a:srgbClr val="002060"/>
                </a:solidFill>
              </a:rPr>
              <a:t> район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Лист1!$B$103</c:f>
              <c:strCache>
                <c:ptCount val="1"/>
                <c:pt idx="0">
                  <c:v>Лозівський район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Лист1!$A$104:$A$114</c:f>
              <c:strCache>
                <c:ptCount val="11"/>
                <c:pt idx="0">
                  <c:v>Кінненська загальноосвітня школа І-ІІІ ступенів Лозівської районної ради Харківської області</c:v>
                </c:pt>
                <c:pt idx="1">
                  <c:v>Шатівський навчально-виховний комплекс Лозівської районної ради Харківської області</c:v>
                </c:pt>
                <c:pt idx="2">
                  <c:v>Краснопавлівський навчально-виховний комплекс Лозівської районної ради Харківської області</c:v>
                </c:pt>
                <c:pt idx="3">
                  <c:v>Полтавський навчально-виховний комплекс Лозівської районної ради Харківської області</c:v>
                </c:pt>
                <c:pt idx="4">
                  <c:v>Смирнівський навчально-виховний комплекс Лозівської районної ради Харківської області</c:v>
                </c:pt>
                <c:pt idx="5">
                  <c:v>Царедарівський навчально-виховний комплекс Лозівської районної ради Харківської області</c:v>
                </c:pt>
                <c:pt idx="6">
                  <c:v>Миколаївський навчально-виховний комплекс Лозівської районної ради Харківської області</c:v>
                </c:pt>
                <c:pt idx="7">
                  <c:v>Орільський навчально-виховний комплекс Лозівської районної ради Харківської області</c:v>
                </c:pt>
                <c:pt idx="8">
                  <c:v>Бунаківський навчально-виховний комплекс Лозівської районної ради Харківської області</c:v>
                </c:pt>
                <c:pt idx="9">
                  <c:v>Яковлівський навчально-виховний комплекс Лозівської районної ради Харківської області</c:v>
                </c:pt>
                <c:pt idx="10">
                  <c:v>Новоіванівська загальноосвітня школа І-ІІІ ступенів Лозівської районної ради Харківської області</c:v>
                </c:pt>
              </c:strCache>
            </c:strRef>
          </c:cat>
          <c:val>
            <c:numRef>
              <c:f>Лист1!$B$104:$B$114</c:f>
              <c:numCache>
                <c:formatCode>General</c:formatCode>
                <c:ptCount val="11"/>
                <c:pt idx="0">
                  <c:v>0</c:v>
                </c:pt>
                <c:pt idx="1">
                  <c:v>0.75</c:v>
                </c:pt>
                <c:pt idx="2">
                  <c:v>0.7</c:v>
                </c:pt>
                <c:pt idx="3">
                  <c:v>0.8</c:v>
                </c:pt>
                <c:pt idx="4">
                  <c:v>0.6</c:v>
                </c:pt>
                <c:pt idx="5">
                  <c:v>0.75</c:v>
                </c:pt>
                <c:pt idx="6">
                  <c:v>0.65</c:v>
                </c:pt>
                <c:pt idx="7">
                  <c:v>0.8</c:v>
                </c:pt>
                <c:pt idx="8">
                  <c:v>0.85</c:v>
                </c:pt>
                <c:pt idx="9">
                  <c:v>0.8</c:v>
                </c:pt>
                <c:pt idx="10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596096"/>
        <c:axId val="72630656"/>
      </c:barChart>
      <c:catAx>
        <c:axId val="7259609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 algn="just"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630656"/>
        <c:crosses val="autoZero"/>
        <c:auto val="1"/>
        <c:lblAlgn val="ctr"/>
        <c:lblOffset val="100"/>
        <c:noMultiLvlLbl val="0"/>
      </c:catAx>
      <c:valAx>
        <c:axId val="726306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596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dirty="0" err="1">
                <a:solidFill>
                  <a:srgbClr val="002060"/>
                </a:solidFill>
              </a:rPr>
              <a:t>Первомайський</a:t>
            </a:r>
            <a:r>
              <a:rPr lang="ru-RU" dirty="0">
                <a:solidFill>
                  <a:srgbClr val="002060"/>
                </a:solidFill>
              </a:rPr>
              <a:t> район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Лист1!$B$127</c:f>
              <c:strCache>
                <c:ptCount val="1"/>
                <c:pt idx="0">
                  <c:v>Первомайський район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Лист1!$A$128:$A$130</c:f>
              <c:strCache>
                <c:ptCount val="3"/>
                <c:pt idx="0">
                  <c:v>Червонознаменівська загальноосвітня школа І-ІІІ ступенів Первомайської районної державної адміністрації Харківської області</c:v>
                </c:pt>
                <c:pt idx="1">
                  <c:v>Біляївський навчально-виховний комплекс Первомайської районної державної адміністрації Харківської області</c:v>
                </c:pt>
                <c:pt idx="2">
                  <c:v>Шульська загальноосвітня школа І-ІІ ступенів Первомайської районної державної адміністрації Харківської області</c:v>
                </c:pt>
              </c:strCache>
            </c:strRef>
          </c:cat>
          <c:val>
            <c:numRef>
              <c:f>Лист1!$B$128:$B$130</c:f>
              <c:numCache>
                <c:formatCode>General</c:formatCode>
                <c:ptCount val="3"/>
                <c:pt idx="0">
                  <c:v>0.6</c:v>
                </c:pt>
                <c:pt idx="1">
                  <c:v>0.6</c:v>
                </c:pt>
                <c:pt idx="2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651904"/>
        <c:axId val="72653440"/>
      </c:barChart>
      <c:catAx>
        <c:axId val="7265190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 algn="just"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653440"/>
        <c:crosses val="autoZero"/>
        <c:auto val="1"/>
        <c:lblAlgn val="ctr"/>
        <c:lblOffset val="100"/>
        <c:noMultiLvlLbl val="0"/>
      </c:catAx>
      <c:valAx>
        <c:axId val="7265344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26519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Лист1!$A$138:$A$144</c:f>
              <c:strCache>
                <c:ptCount val="7"/>
                <c:pt idx="0">
                  <c:v>Дворічанський район</c:v>
                </c:pt>
                <c:pt idx="1">
                  <c:v>Краснокутський район</c:v>
                </c:pt>
                <c:pt idx="2">
                  <c:v>Первомайський район</c:v>
                </c:pt>
                <c:pt idx="3">
                  <c:v>Борівський район</c:v>
                </c:pt>
                <c:pt idx="4">
                  <c:v>Лозівський район</c:v>
                </c:pt>
                <c:pt idx="5">
                  <c:v>Нововодолазький район</c:v>
                </c:pt>
                <c:pt idx="6">
                  <c:v>Вовчанський район</c:v>
                </c:pt>
              </c:strCache>
            </c:strRef>
          </c:cat>
          <c:val>
            <c:numRef>
              <c:f>Лист1!$B$138:$B$144</c:f>
              <c:numCache>
                <c:formatCode>General</c:formatCode>
                <c:ptCount val="7"/>
                <c:pt idx="0">
                  <c:v>0.57999999999999996</c:v>
                </c:pt>
                <c:pt idx="1">
                  <c:v>0.57999999999999996</c:v>
                </c:pt>
                <c:pt idx="2">
                  <c:v>0.63</c:v>
                </c:pt>
                <c:pt idx="3">
                  <c:v>0.64</c:v>
                </c:pt>
                <c:pt idx="4">
                  <c:v>0.68</c:v>
                </c:pt>
                <c:pt idx="5">
                  <c:v>0.7</c:v>
                </c:pt>
                <c:pt idx="6">
                  <c:v>0.74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678784"/>
        <c:axId val="72680576"/>
      </c:barChart>
      <c:catAx>
        <c:axId val="72678784"/>
        <c:scaling>
          <c:orientation val="minMax"/>
        </c:scaling>
        <c:delete val="0"/>
        <c:axPos val="l"/>
        <c:majorTickMark val="out"/>
        <c:minorTickMark val="none"/>
        <c:tickLblPos val="nextTo"/>
        <c:crossAx val="72680576"/>
        <c:crosses val="autoZero"/>
        <c:auto val="1"/>
        <c:lblAlgn val="ctr"/>
        <c:lblOffset val="100"/>
        <c:noMultiLvlLbl val="0"/>
      </c:catAx>
      <c:valAx>
        <c:axId val="726805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72678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9D444DE-9355-489D-983C-FF93E432C66B}" type="datetimeFigureOut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F629E46-2BB4-4915-A4B0-7ECFCAC43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70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C5B1D-1ECC-4854-BA66-078E46DEFA0B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FDE1F-4F85-4CC1-B706-042F74C4A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632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61CAD-7E54-436E-ACCF-2A7637AA4621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A04F-D223-4B03-86EE-80B58A22F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836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FEDF2-8DFD-4515-AA33-F6A03CCCDF42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29A9A-0A39-4543-BBA1-D5F750DFA3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831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8275E-3ACB-4F61-86FB-36C9EB59614E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29D00-F7A6-461E-8C5A-B3F396E8D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21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A7B33-E94F-44DA-813F-0EF8CBF61170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D130A-5EA7-451F-9DD5-4A2768F16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252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8079C-95B5-47D0-B303-5A0782184FEE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C4475-D43E-4F07-ABA6-6C1B4A61D1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500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3AE01-8967-42A3-8CBE-38E8DC2D1546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16AB8-C6C2-414F-8AFF-BB553E68DF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715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4A63A-15AD-4445-9EFF-84F1C2D6F5A7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15BEF-16C4-439C-9CBD-6CB3A114B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771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AE0D3-1DE7-4234-A554-7F98E3448FD1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244F4-F96C-43E9-A637-D5402E9AF6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276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DBA02-4579-47DF-882C-B52DD1DD8D6E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FB84F-F493-4BB5-B15C-CEF8A5B45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020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78D72-5330-4045-8A5D-7ED88C519002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0C4AD-AEC2-4702-82DB-A6BB948ECA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835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BD53F3-7666-4893-93A5-0BD24FA786D1}" type="datetime1">
              <a:rPr lang="ru-RU"/>
              <a:pPr>
                <a:defRPr/>
              </a:pPr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DD61C81-E268-44EC-B13E-0908BDB334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2808311"/>
          </a:xfrm>
        </p:spPr>
        <p:txBody>
          <a:bodyPr/>
          <a:lstStyle/>
          <a:p>
            <a:pPr algn="just"/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 підсумки виконання навчальних програм </a:t>
            </a:r>
            <a:r>
              <a:rPr lang="uk-UA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і проведення організаційно-методичної роботи у </a:t>
            </a: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загальноосвітніх навчальних закладах різних типів Харківської області </a:t>
            </a:r>
            <a:r>
              <a:rPr lang="uk-UA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br>
              <a:rPr lang="uk-UA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2012/2013 </a:t>
            </a: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навчальному році</a:t>
            </a:r>
            <a:endParaRPr lang="ru-RU" sz="32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800" y="4797152"/>
            <a:ext cx="6120680" cy="1368152"/>
          </a:xfrm>
        </p:spPr>
        <p:txBody>
          <a:bodyPr rtlCol="0">
            <a:normAutofit fontScale="92500" lnSpcReduction="1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uk-UA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Татаринов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М.В., завідувач Центру методичної роботи з керівними кадрами комунального вищого навчального закладу «Харківська академія неперервної освіти»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29D00-F7A6-461E-8C5A-B3F396E8D512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8815960"/>
              </p:ext>
            </p:extLst>
          </p:nvPr>
        </p:nvGraphicFramePr>
        <p:xfrm>
          <a:off x="251520" y="764704"/>
          <a:ext cx="8712968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5395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29D00-F7A6-461E-8C5A-B3F396E8D512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0182396"/>
              </p:ext>
            </p:extLst>
          </p:nvPr>
        </p:nvGraphicFramePr>
        <p:xfrm>
          <a:off x="323528" y="836712"/>
          <a:ext cx="849694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187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29D00-F7A6-461E-8C5A-B3F396E8D512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1183532"/>
              </p:ext>
            </p:extLst>
          </p:nvPr>
        </p:nvGraphicFramePr>
        <p:xfrm>
          <a:off x="251520" y="836712"/>
          <a:ext cx="856895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160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29D00-F7A6-461E-8C5A-B3F396E8D512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4069185"/>
              </p:ext>
            </p:extLst>
          </p:nvPr>
        </p:nvGraphicFramePr>
        <p:xfrm>
          <a:off x="251520" y="764705"/>
          <a:ext cx="8640960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12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29D00-F7A6-461E-8C5A-B3F396E8D512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7959182"/>
              </p:ext>
            </p:extLst>
          </p:nvPr>
        </p:nvGraphicFramePr>
        <p:xfrm>
          <a:off x="323528" y="836712"/>
          <a:ext cx="835292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158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80120"/>
          </a:xfrm>
        </p:spPr>
        <p:txBody>
          <a:bodyPr/>
          <a:lstStyle/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Узагальнений показник якості виконання навчальних програм у окремих загальноосвітніх навчальних закладах різних типів у 2012 та 2013 році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29D00-F7A6-461E-8C5A-B3F396E8D512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0744798"/>
              </p:ext>
            </p:extLst>
          </p:nvPr>
        </p:nvGraphicFramePr>
        <p:xfrm>
          <a:off x="251520" y="1916832"/>
          <a:ext cx="8568952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436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080120"/>
          </a:xfrm>
        </p:spPr>
        <p:txBody>
          <a:bodyPr/>
          <a:lstStyle/>
          <a:p>
            <a:pPr algn="just"/>
            <a:r>
              <a:rPr lang="uk-UA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Визначення рівня виконання навчальних програм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 marL="0" indent="531813" algn="just"/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Достатній </a:t>
            </a:r>
            <a:r>
              <a:rPr lang="uk-UA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рівень	– 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0,66 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0,95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531813" algn="just"/>
            <a:r>
              <a:rPr lang="uk-UA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Середній рівень	–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0,51 ≤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b="1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0,65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29D00-F7A6-461E-8C5A-B3F396E8D512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53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160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uk-UA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29D00-F7A6-461E-8C5A-B3F396E8D512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23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918648" cy="648071"/>
          </a:xfrm>
        </p:spPr>
        <p:txBody>
          <a:bodyPr/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Нормативно-правове забезпечення роботи з виконання навчальних програм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496944" cy="4608512"/>
          </a:xfrm>
        </p:spPr>
        <p:txBody>
          <a:bodyPr rtlCol="0">
            <a:normAutofit lnSpcReduction="10000"/>
          </a:bodyPr>
          <a:lstStyle/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</a:rPr>
              <a:t>	Закон </a:t>
            </a:r>
            <a:r>
              <a:rPr lang="uk-UA" sz="2400" b="1" dirty="0">
                <a:solidFill>
                  <a:srgbClr val="7030A0"/>
                </a:solidFill>
                <a:latin typeface="Times New Roman" pitchFamily="18" charset="0"/>
              </a:rPr>
              <a:t>України «Про загальну середню освіту» (зі змінами):</a:t>
            </a:r>
          </a:p>
          <a:p>
            <a:pPr algn="just"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</a:rPr>
              <a:t>Розділ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</a:rPr>
              <a:t>V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</a:rPr>
              <a:t>ІІ. </a:t>
            </a: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</a:rPr>
              <a:t>Науково-методичне забезпечення системи загальної середньої освіти (статті №№ 41 та 42):</a:t>
            </a:r>
          </a:p>
          <a:p>
            <a:pPr algn="just">
              <a:defRPr/>
            </a:pP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</a:rPr>
              <a:t>навчальні програми</a:t>
            </a:r>
          </a:p>
          <a:p>
            <a:pPr algn="just"/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стаття 33</a:t>
            </a: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додержання Державного стандарту загальної середньої освіти;</a:t>
            </a:r>
          </a:p>
          <a:p>
            <a:pPr algn="just"/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стаття 34 </a:t>
            </a: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атестація та оцінювання </a:t>
            </a:r>
            <a:r>
              <a:rPr lang="uk-UA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учнів.</a:t>
            </a:r>
          </a:p>
          <a:p>
            <a:pPr indent="723900" algn="just">
              <a:buFont typeface="Arial" pitchFamily="34" charset="0"/>
              <a:buChar char="•"/>
            </a:pPr>
            <a:r>
              <a:rPr lang="uk-UA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Положення 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 групу продовженого дня загальноосвітнього навчального закладу (постанова Кабінету Міністрів України від</a:t>
            </a:r>
            <a:b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жовтня 2009 № 1121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): пункт 5.</a:t>
            </a: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54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918648" cy="648071"/>
          </a:xfrm>
        </p:spPr>
        <p:txBody>
          <a:bodyPr/>
          <a:lstStyle/>
          <a:p>
            <a:pPr algn="just"/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Нормативно-правове забезпечення роботи з виконання навчальних програм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496944" cy="4608512"/>
          </a:xfrm>
        </p:spPr>
        <p:txBody>
          <a:bodyPr rtlCol="0">
            <a:normAutofit/>
          </a:bodyPr>
          <a:lstStyle/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</a:rPr>
              <a:t>	</a:t>
            </a:r>
            <a:r>
              <a:rPr lang="uk-UA" sz="2400" b="1" dirty="0">
                <a:solidFill>
                  <a:srgbClr val="7030A0"/>
                </a:solidFill>
                <a:latin typeface="Times New Roman" pitchFamily="18" charset="0"/>
              </a:rPr>
              <a:t>П</a:t>
            </a:r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</a:rPr>
              <a:t>оложення про загальноосвітній навчальний заклад (оцінювання навчальних досягнень учнів)</a:t>
            </a: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60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576064"/>
          </a:xfrm>
        </p:spPr>
        <p:txBody>
          <a:bodyPr/>
          <a:lstStyle/>
          <a:p>
            <a:pPr algn="just"/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Нормативно-правове забезпечення роботи з виконання навчальних програм 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496944" cy="4608512"/>
          </a:xfrm>
        </p:spPr>
        <p:txBody>
          <a:bodyPr rtlCol="0">
            <a:normAutofit lnSpcReduction="10000"/>
          </a:bodyPr>
          <a:lstStyle/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 Міністерства освіти і науки України від</a:t>
            </a:r>
            <a:b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27.12.2000 № 1/9-529 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«Орієнтовні вимоги до виконання письмових робіт і перевірки зошитів з природничо-математичних дисциплін у 5–11-х класах».</a:t>
            </a: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 </a:t>
            </a: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Міністерства освіти і науки України від</a:t>
            </a:r>
            <a:b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06.02.2008 </a:t>
            </a:r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1/9-61 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«Методичні рекомендації щодо організації навчально-виховного процесу під час проведення навчальних екскурсій та навчальної практики учнів загальноосвітніх навчальних закладів».</a:t>
            </a: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 Міністерства освіти і науки України від</a:t>
            </a:r>
            <a:b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11.10.2002 № 1/9-447 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«Про оцінювання навчальних досягнень учнів спеціальних загальноосвітніх шкіл (шкіл-інтернатів)»</a:t>
            </a: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defRPr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54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576064"/>
          </a:xfrm>
        </p:spPr>
        <p:txBody>
          <a:bodyPr/>
          <a:lstStyle/>
          <a:p>
            <a:pPr algn="just"/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Нормативно-правове забезпечення роботи з виконання навчальних програм 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496944" cy="4608512"/>
          </a:xfrm>
        </p:spPr>
        <p:txBody>
          <a:bodyPr rtlCol="0">
            <a:normAutofit/>
          </a:bodyPr>
          <a:lstStyle/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 Міністерства освіти і науки України від</a:t>
            </a:r>
            <a:b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29.10.2007 </a:t>
            </a:r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1/9-651 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«Про обсяг і характер домашніх завдань учнів загальноосвітніх навчальних закладів».</a:t>
            </a: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Лист Міністерства освіти і науки України від</a:t>
            </a:r>
            <a:b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28.01.2009 </a:t>
            </a:r>
            <a:r>
              <a:rPr lang="uk-UA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1/9-581 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«Методичні рекомендації щодо застосування елементів двомовного навчання при вивченні окремих предметів у загальноосвітніх навчальних закладах з навчанням мовами національних меншин».</a:t>
            </a: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defRPr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54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3"/>
            <a:ext cx="7772400" cy="576064"/>
          </a:xfrm>
        </p:spPr>
        <p:txBody>
          <a:bodyPr/>
          <a:lstStyle/>
          <a:p>
            <a:pPr algn="just"/>
            <a:r>
              <a:rPr lang="uk-UA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Нормативно-правове забезпечення роботи з виконання навчальних програм </a:t>
            </a:r>
            <a:endParaRPr lang="ru-RU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496944" cy="4608512"/>
          </a:xfrm>
        </p:spPr>
        <p:txBody>
          <a:bodyPr rtlCol="0">
            <a:normAutofit fontScale="40000" lnSpcReduction="20000"/>
          </a:bodyPr>
          <a:lstStyle/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9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Положення  про навчальні кабінети загальноосвітніх навчальних закладів, затверджене наказом Міністерства освіти і наук України </a:t>
            </a:r>
            <a:r>
              <a:rPr lang="uk-UA" sz="9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20.07.2004 № 601 </a:t>
            </a:r>
            <a:r>
              <a:rPr lang="uk-UA" sz="9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 зареєстроване в Мінюсті України  09.09.2004 за № 1121/9720.</a:t>
            </a:r>
          </a:p>
          <a:p>
            <a:pPr algn="just" fontAlgn="auto">
              <a:spcAft>
                <a:spcPts val="0"/>
              </a:spcAft>
              <a:defRPr/>
            </a:pPr>
            <a:endParaRPr lang="uk-UA" sz="7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auto">
              <a:spcAft>
                <a:spcPts val="0"/>
              </a:spcAft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723900"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63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918648" cy="648071"/>
          </a:xfrm>
        </p:spPr>
        <p:txBody>
          <a:bodyPr/>
          <a:lstStyle/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Типові помилки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556792"/>
            <a:ext cx="8496944" cy="4608512"/>
          </a:xfrm>
        </p:spPr>
        <p:txBody>
          <a:bodyPr rtlCol="0">
            <a:normAutofit/>
          </a:bodyPr>
          <a:lstStyle/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</a:rPr>
              <a:t>Відсутність наказу.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</a:rPr>
              <a:t>Відсутність довідок.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</a:rPr>
              <a:t>Відсутність виявлення якісних показників реалізації навчальних програм та забезпечення якості навчально-виховного процесу.</a:t>
            </a:r>
          </a:p>
          <a:p>
            <a:pPr marL="342900" indent="-342900" algn="just">
              <a:buFont typeface="Arial" pitchFamily="34" charset="0"/>
              <a:buChar char="•"/>
              <a:defRPr/>
            </a:pPr>
            <a:r>
              <a:rPr lang="uk-UA" b="1" dirty="0" smtClean="0">
                <a:solidFill>
                  <a:srgbClr val="7030A0"/>
                </a:solidFill>
                <a:latin typeface="Times New Roman" pitchFamily="18" charset="0"/>
              </a:rPr>
              <a:t>Відсутність термінів виконання рекомендацій та конкретних виконавців.</a:t>
            </a:r>
          </a:p>
          <a:p>
            <a:pPr algn="just">
              <a:defRPr/>
            </a:pP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60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785C98-81C0-471F-ABC6-69CE00EDD939}" type="slidenum">
              <a:rPr lang="ru-RU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771187"/>
              </p:ext>
            </p:extLst>
          </p:nvPr>
        </p:nvGraphicFramePr>
        <p:xfrm>
          <a:off x="179512" y="692696"/>
          <a:ext cx="8856984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C29D00-F7A6-461E-8C5A-B3F396E8D512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7578366"/>
              </p:ext>
            </p:extLst>
          </p:nvPr>
        </p:nvGraphicFramePr>
        <p:xfrm>
          <a:off x="251520" y="836712"/>
          <a:ext cx="8640960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028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2-2013 навчальний рі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2012-2013 навчальний рік</Template>
  <TotalTime>243</TotalTime>
  <Words>181</Words>
  <Application>Microsoft Office PowerPoint</Application>
  <PresentationFormat>Экран (4:3)</PresentationFormat>
  <Paragraphs>68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2012-2013 навчальний рік</vt:lpstr>
      <vt:lpstr>Про підсумки виконання навчальних програм і проведення організаційно-методичної роботи у загальноосвітніх навчальних закладах різних типів Харківської області у 2012/2013 навчальному році</vt:lpstr>
      <vt:lpstr> Нормативно-правове забезпечення роботи з виконання навчальних програм </vt:lpstr>
      <vt:lpstr> Нормативно-правове забезпечення роботи з виконання навчальних програм </vt:lpstr>
      <vt:lpstr>Нормативно-правове забезпечення роботи з виконання навчальних програм </vt:lpstr>
      <vt:lpstr>Нормативно-правове забезпечення роботи з виконання навчальних програм </vt:lpstr>
      <vt:lpstr>Нормативно-правове забезпечення роботи з виконання навчальних програм </vt:lpstr>
      <vt:lpstr> Типові помилки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Узагальнений показник якості виконання навчальних програм у окремих загальноосвітніх навчальних закладах різних типів у 2012 та 2013 році </vt:lpstr>
      <vt:lpstr>Визначення рівня виконання навчальних програм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Татаринов</dc:creator>
  <dc:description>http://aida.ucoz.ru</dc:description>
  <cp:lastModifiedBy>Михаил Татаринов</cp:lastModifiedBy>
  <cp:revision>48</cp:revision>
  <dcterms:created xsi:type="dcterms:W3CDTF">2013-04-03T13:47:43Z</dcterms:created>
  <dcterms:modified xsi:type="dcterms:W3CDTF">2013-04-04T07:28:53Z</dcterms:modified>
  <cp:category>шаблоны к Powerpoint</cp:category>
</cp:coreProperties>
</file>