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59" r:id="rId4"/>
    <p:sldId id="295" r:id="rId5"/>
    <p:sldId id="260" r:id="rId6"/>
    <p:sldId id="297" r:id="rId7"/>
    <p:sldId id="298" r:id="rId8"/>
    <p:sldId id="299" r:id="rId9"/>
    <p:sldId id="296" r:id="rId10"/>
    <p:sldId id="300" r:id="rId11"/>
    <p:sldId id="304" r:id="rId12"/>
    <p:sldId id="302" r:id="rId13"/>
    <p:sldId id="301" r:id="rId14"/>
    <p:sldId id="303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7" r:id="rId26"/>
    <p:sldId id="315" r:id="rId27"/>
    <p:sldId id="318" r:id="rId28"/>
    <p:sldId id="316" r:id="rId29"/>
    <p:sldId id="319" r:id="rId30"/>
    <p:sldId id="320" r:id="rId31"/>
    <p:sldId id="321" r:id="rId32"/>
    <p:sldId id="322" r:id="rId33"/>
    <p:sldId id="323" r:id="rId34"/>
    <p:sldId id="324" r:id="rId35"/>
    <p:sldId id="325" r:id="rId36"/>
    <p:sldId id="326" r:id="rId37"/>
    <p:sldId id="327" r:id="rId38"/>
    <p:sldId id="328" r:id="rId39"/>
    <p:sldId id="329" r:id="rId40"/>
    <p:sldId id="330" r:id="rId41"/>
    <p:sldId id="331" r:id="rId42"/>
    <p:sldId id="332" r:id="rId43"/>
    <p:sldId id="333" r:id="rId44"/>
    <p:sldId id="334" r:id="rId45"/>
    <p:sldId id="335" r:id="rId46"/>
    <p:sldId id="336" r:id="rId47"/>
    <p:sldId id="337" r:id="rId48"/>
    <p:sldId id="338" r:id="rId49"/>
    <p:sldId id="339" r:id="rId50"/>
    <p:sldId id="340" r:id="rId51"/>
    <p:sldId id="341" r:id="rId52"/>
    <p:sldId id="342" r:id="rId53"/>
    <p:sldId id="343" r:id="rId54"/>
    <p:sldId id="344" r:id="rId55"/>
    <p:sldId id="345" r:id="rId56"/>
    <p:sldId id="346" r:id="rId57"/>
    <p:sldId id="347" r:id="rId58"/>
    <p:sldId id="348" r:id="rId59"/>
    <p:sldId id="349" r:id="rId60"/>
    <p:sldId id="350" r:id="rId61"/>
    <p:sldId id="351" r:id="rId62"/>
    <p:sldId id="352" r:id="rId63"/>
    <p:sldId id="353" r:id="rId64"/>
    <p:sldId id="354" r:id="rId65"/>
    <p:sldId id="355" r:id="rId66"/>
    <p:sldId id="356" r:id="rId67"/>
    <p:sldId id="357" r:id="rId68"/>
    <p:sldId id="358" r:id="rId69"/>
    <p:sldId id="359" r:id="rId70"/>
    <p:sldId id="360" r:id="rId71"/>
    <p:sldId id="361" r:id="rId72"/>
    <p:sldId id="362" r:id="rId73"/>
    <p:sldId id="363" r:id="rId74"/>
    <p:sldId id="367" r:id="rId75"/>
    <p:sldId id="368" r:id="rId76"/>
    <p:sldId id="364" r:id="rId77"/>
    <p:sldId id="369" r:id="rId78"/>
    <p:sldId id="365" r:id="rId79"/>
    <p:sldId id="370" r:id="rId80"/>
    <p:sldId id="371" r:id="rId81"/>
    <p:sldId id="372" r:id="rId82"/>
    <p:sldId id="373" r:id="rId83"/>
    <p:sldId id="374" r:id="rId84"/>
    <p:sldId id="375" r:id="rId85"/>
    <p:sldId id="376" r:id="rId86"/>
    <p:sldId id="377" r:id="rId87"/>
    <p:sldId id="378" r:id="rId88"/>
    <p:sldId id="380" r:id="rId89"/>
    <p:sldId id="379" r:id="rId90"/>
    <p:sldId id="381" r:id="rId91"/>
    <p:sldId id="382" r:id="rId92"/>
    <p:sldId id="383" r:id="rId93"/>
    <p:sldId id="384" r:id="rId94"/>
    <p:sldId id="385" r:id="rId95"/>
    <p:sldId id="386" r:id="rId96"/>
    <p:sldId id="387" r:id="rId97"/>
    <p:sldId id="388" r:id="rId98"/>
    <p:sldId id="389" r:id="rId99"/>
    <p:sldId id="390" r:id="rId100"/>
    <p:sldId id="391" r:id="rId101"/>
    <p:sldId id="392" r:id="rId102"/>
    <p:sldId id="393" r:id="rId103"/>
    <p:sldId id="394" r:id="rId104"/>
    <p:sldId id="395" r:id="rId105"/>
    <p:sldId id="396" r:id="rId106"/>
    <p:sldId id="397" r:id="rId107"/>
    <p:sldId id="398" r:id="rId108"/>
    <p:sldId id="399" r:id="rId109"/>
    <p:sldId id="400" r:id="rId110"/>
    <p:sldId id="401" r:id="rId111"/>
    <p:sldId id="402" r:id="rId112"/>
    <p:sldId id="403" r:id="rId113"/>
    <p:sldId id="404" r:id="rId114"/>
    <p:sldId id="405" r:id="rId115"/>
    <p:sldId id="406" r:id="rId116"/>
    <p:sldId id="407" r:id="rId117"/>
    <p:sldId id="408" r:id="rId118"/>
    <p:sldId id="409" r:id="rId119"/>
    <p:sldId id="410" r:id="rId120"/>
    <p:sldId id="411" r:id="rId121"/>
    <p:sldId id="412" r:id="rId122"/>
    <p:sldId id="413" r:id="rId123"/>
    <p:sldId id="414" r:id="rId124"/>
    <p:sldId id="415" r:id="rId125"/>
    <p:sldId id="416" r:id="rId126"/>
    <p:sldId id="417" r:id="rId127"/>
    <p:sldId id="418" r:id="rId128"/>
    <p:sldId id="419" r:id="rId129"/>
    <p:sldId id="420" r:id="rId130"/>
    <p:sldId id="421" r:id="rId131"/>
    <p:sldId id="422" r:id="rId132"/>
    <p:sldId id="427" r:id="rId133"/>
    <p:sldId id="424" r:id="rId134"/>
    <p:sldId id="425" r:id="rId135"/>
    <p:sldId id="426" r:id="rId136"/>
    <p:sldId id="428" r:id="rId137"/>
    <p:sldId id="429" r:id="rId138"/>
    <p:sldId id="430" r:id="rId139"/>
    <p:sldId id="431" r:id="rId140"/>
    <p:sldId id="432" r:id="rId141"/>
    <p:sldId id="433" r:id="rId142"/>
    <p:sldId id="434" r:id="rId143"/>
    <p:sldId id="435" r:id="rId144"/>
    <p:sldId id="436" r:id="rId145"/>
    <p:sldId id="437" r:id="rId146"/>
    <p:sldId id="438" r:id="rId147"/>
    <p:sldId id="439" r:id="rId148"/>
    <p:sldId id="440" r:id="rId149"/>
    <p:sldId id="441" r:id="rId150"/>
    <p:sldId id="442" r:id="rId151"/>
    <p:sldId id="443" r:id="rId152"/>
    <p:sldId id="444" r:id="rId153"/>
    <p:sldId id="445" r:id="rId154"/>
    <p:sldId id="446" r:id="rId155"/>
    <p:sldId id="447" r:id="rId156"/>
    <p:sldId id="448" r:id="rId157"/>
    <p:sldId id="449" r:id="rId158"/>
    <p:sldId id="450" r:id="rId159"/>
    <p:sldId id="451" r:id="rId160"/>
    <p:sldId id="452" r:id="rId161"/>
    <p:sldId id="453" r:id="rId162"/>
    <p:sldId id="454" r:id="rId163"/>
    <p:sldId id="455" r:id="rId164"/>
    <p:sldId id="456" r:id="rId165"/>
    <p:sldId id="457" r:id="rId166"/>
    <p:sldId id="458" r:id="rId167"/>
    <p:sldId id="459" r:id="rId168"/>
    <p:sldId id="460" r:id="rId169"/>
    <p:sldId id="461" r:id="rId170"/>
    <p:sldId id="462" r:id="rId171"/>
    <p:sldId id="463" r:id="rId172"/>
    <p:sldId id="464" r:id="rId173"/>
    <p:sldId id="465" r:id="rId174"/>
    <p:sldId id="466" r:id="rId175"/>
    <p:sldId id="467" r:id="rId176"/>
  </p:sldIdLst>
  <p:sldSz cx="9144000" cy="6858000" type="screen4x3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000" b="1" kern="1200">
        <a:solidFill>
          <a:schemeClr val="bg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000" b="1" kern="1200">
        <a:solidFill>
          <a:schemeClr val="bg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000" b="1" kern="1200">
        <a:solidFill>
          <a:schemeClr val="bg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000" b="1" kern="1200">
        <a:solidFill>
          <a:schemeClr val="bg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000" b="1"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bg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D77BF"/>
    <a:srgbClr val="FFFF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660" autoAdjust="0"/>
  </p:normalViewPr>
  <p:slideViewPr>
    <p:cSldViewPr>
      <p:cViewPr varScale="1">
        <p:scale>
          <a:sx n="70" d="100"/>
          <a:sy n="70" d="100"/>
        </p:scale>
        <p:origin x="-87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77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slide" Target="slides/slide171.xml"/><Relationship Id="rId180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theme" Target="theme/theme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9" name="Object 17"/>
          <p:cNvGraphicFramePr>
            <a:graphicFrameLocks noChangeAspect="1"/>
          </p:cNvGraphicFramePr>
          <p:nvPr/>
        </p:nvGraphicFramePr>
        <p:xfrm>
          <a:off x="84138" y="52388"/>
          <a:ext cx="8980487" cy="481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" name="Image" r:id="rId3" imgW="8673016" imgH="4647619" progId="Photoshop.Image.6">
                  <p:embed/>
                </p:oleObj>
              </mc:Choice>
              <mc:Fallback>
                <p:oleObj name="Image" r:id="rId3" imgW="8673016" imgH="4647619" progId="Photoshop.Image.6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38" y="52388"/>
                        <a:ext cx="8980487" cy="481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90" name="Rectangle 18"/>
          <p:cNvSpPr>
            <a:spLocks noChangeArrowheads="1"/>
          </p:cNvSpPr>
          <p:nvPr/>
        </p:nvSpPr>
        <p:spPr bwMode="gray">
          <a:xfrm>
            <a:off x="33338" y="4868863"/>
            <a:ext cx="9091612" cy="193992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7" name="Rectangle 25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2843213" y="549275"/>
            <a:ext cx="4319587" cy="2232025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>
            <a:lvl1pPr>
              <a:defRPr sz="4400">
                <a:solidFill>
                  <a:srgbClr val="FFFFE7"/>
                </a:solidFill>
              </a:defRPr>
            </a:lvl1pPr>
          </a:lstStyle>
          <a:p>
            <a:pPr lvl="0"/>
            <a:r>
              <a:rPr lang="ru-RU" altLang="ko-KR" noProof="0" smtClean="0"/>
              <a:t>Образец заголовка</a:t>
            </a:r>
            <a:endParaRPr lang="en-US" altLang="ko-KR" noProof="0" smtClean="0"/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gray">
          <a:xfrm>
            <a:off x="2617788" y="4868863"/>
            <a:ext cx="6526212" cy="38417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2743200" y="4876800"/>
            <a:ext cx="62484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>
                <a:solidFill>
                  <a:schemeClr val="bg1"/>
                </a:solidFill>
                <a:latin typeface="Arial" charset="0"/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grpSp>
        <p:nvGrpSpPr>
          <p:cNvPr id="3091" name="Group 19"/>
          <p:cNvGrpSpPr>
            <a:grpSpLocks/>
          </p:cNvGrpSpPr>
          <p:nvPr/>
        </p:nvGrpSpPr>
        <p:grpSpPr bwMode="auto">
          <a:xfrm>
            <a:off x="-6350" y="0"/>
            <a:ext cx="9155113" cy="6859588"/>
            <a:chOff x="0" y="0"/>
            <a:chExt cx="5764" cy="4321"/>
          </a:xfrm>
        </p:grpSpPr>
        <p:sp>
          <p:nvSpPr>
            <p:cNvPr id="3092" name="AutoShape 20"/>
            <p:cNvSpPr>
              <a:spLocks noChangeArrowheads="1"/>
            </p:cNvSpPr>
            <p:nvPr/>
          </p:nvSpPr>
          <p:spPr bwMode="gray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93" name="Freeform 21"/>
            <p:cNvSpPr>
              <a:spLocks/>
            </p:cNvSpPr>
            <p:nvPr/>
          </p:nvSpPr>
          <p:spPr bwMode="gray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4" name="Freeform 22"/>
            <p:cNvSpPr>
              <a:spLocks/>
            </p:cNvSpPr>
            <p:nvPr/>
          </p:nvSpPr>
          <p:spPr bwMode="gray">
            <a:xfrm>
              <a:off x="5" y="3985"/>
              <a:ext cx="244" cy="336"/>
            </a:xfrm>
            <a:custGeom>
              <a:avLst/>
              <a:gdLst>
                <a:gd name="T0" fmla="*/ 243 w 243"/>
                <a:gd name="T1" fmla="*/ 335 h 336"/>
                <a:gd name="T2" fmla="*/ 122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5" name="Freeform 23"/>
            <p:cNvSpPr>
              <a:spLocks/>
            </p:cNvSpPr>
            <p:nvPr/>
          </p:nvSpPr>
          <p:spPr bwMode="gray">
            <a:xfrm>
              <a:off x="5511" y="4029"/>
              <a:ext cx="253" cy="290"/>
            </a:xfrm>
            <a:custGeom>
              <a:avLst/>
              <a:gdLst>
                <a:gd name="T0" fmla="*/ 229 w 232"/>
                <a:gd name="T1" fmla="*/ 0 h 290"/>
                <a:gd name="T2" fmla="*/ 164 w 232"/>
                <a:gd name="T3" fmla="*/ 144 h 290"/>
                <a:gd name="T4" fmla="*/ 98 w 232"/>
                <a:gd name="T5" fmla="*/ 253 h 290"/>
                <a:gd name="T6" fmla="*/ 0 w 232"/>
                <a:gd name="T7" fmla="*/ 290 h 290"/>
                <a:gd name="T8" fmla="*/ 232 w 232"/>
                <a:gd name="T9" fmla="*/ 28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96" name="Freeform 24"/>
            <p:cNvSpPr>
              <a:spLocks/>
            </p:cNvSpPr>
            <p:nvPr/>
          </p:nvSpPr>
          <p:spPr bwMode="gray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448550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59293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59293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6397717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81534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04925"/>
            <a:ext cx="8229600" cy="49434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008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008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4625"/>
            <a:ext cx="2133600" cy="152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271332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264736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71693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04925"/>
            <a:ext cx="4038600" cy="4943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04925"/>
            <a:ext cx="4038600" cy="49434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566990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176114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727742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1073313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726098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92519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73025" y="61913"/>
          <a:ext cx="9017000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" name="Image" r:id="rId15" imgW="8609524" imgH="1307937" progId="Photoshop.Image.6">
                  <p:embed/>
                </p:oleObj>
              </mc:Choice>
              <mc:Fallback>
                <p:oleObj name="Image" r:id="rId15" imgW="8609524" imgH="1307937" progId="Photoshop.Image.6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25" y="61913"/>
                        <a:ext cx="9017000" cy="103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0" name="Rectangle 16"/>
          <p:cNvSpPr>
            <a:spLocks noChangeArrowheads="1"/>
          </p:cNvSpPr>
          <p:nvPr/>
        </p:nvSpPr>
        <p:spPr bwMode="invGray">
          <a:xfrm>
            <a:off x="63500" y="6453188"/>
            <a:ext cx="8990013" cy="373062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ltGray">
          <a:xfrm>
            <a:off x="88900" y="1135063"/>
            <a:ext cx="8955088" cy="5265737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04925"/>
            <a:ext cx="8229600" cy="494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00800"/>
            <a:ext cx="2133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24625"/>
            <a:ext cx="21336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latin typeface="+mn-lt"/>
              </a:defRPr>
            </a:lvl1pPr>
          </a:lstStyle>
          <a:p>
            <a:r>
              <a:rPr lang="en-US"/>
              <a:t>www.themegallery.com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319088"/>
            <a:ext cx="81534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7" name="Text Box 13"/>
          <p:cNvSpPr txBox="1">
            <a:spLocks noChangeArrowheads="1"/>
          </p:cNvSpPr>
          <p:nvPr/>
        </p:nvSpPr>
        <p:spPr bwMode="white">
          <a:xfrm>
            <a:off x="8153400" y="261938"/>
            <a:ext cx="990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/>
            <a:r>
              <a:rPr lang="en-US">
                <a:solidFill>
                  <a:schemeClr val="tx1"/>
                </a:solidFill>
              </a:rPr>
              <a:t>LOGO</a:t>
            </a:r>
          </a:p>
        </p:txBody>
      </p:sp>
      <p:sp>
        <p:nvSpPr>
          <p:cNvPr id="1038" name="AutoShape 14"/>
          <p:cNvSpPr>
            <a:spLocks noChangeArrowheads="1"/>
          </p:cNvSpPr>
          <p:nvPr/>
        </p:nvSpPr>
        <p:spPr bwMode="auto">
          <a:xfrm rot="5400000">
            <a:off x="8458201" y="-196850"/>
            <a:ext cx="273050" cy="860425"/>
          </a:xfrm>
          <a:prstGeom prst="moon">
            <a:avLst>
              <a:gd name="adj" fmla="val 21208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42" name="Group 18"/>
          <p:cNvGrpSpPr>
            <a:grpSpLocks/>
          </p:cNvGrpSpPr>
          <p:nvPr/>
        </p:nvGrpSpPr>
        <p:grpSpPr bwMode="auto">
          <a:xfrm>
            <a:off x="-6350" y="0"/>
            <a:ext cx="9155113" cy="6859588"/>
            <a:chOff x="0" y="0"/>
            <a:chExt cx="5764" cy="4321"/>
          </a:xfrm>
        </p:grpSpPr>
        <p:sp>
          <p:nvSpPr>
            <p:cNvPr id="1043" name="AutoShape 19"/>
            <p:cNvSpPr>
              <a:spLocks noChangeArrowheads="1"/>
            </p:cNvSpPr>
            <p:nvPr/>
          </p:nvSpPr>
          <p:spPr bwMode="white">
            <a:xfrm>
              <a:off x="27" y="24"/>
              <a:ext cx="5712" cy="427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white">
            <a:xfrm>
              <a:off x="0" y="0"/>
              <a:ext cx="288" cy="282"/>
            </a:xfrm>
            <a:custGeom>
              <a:avLst/>
              <a:gdLst>
                <a:gd name="T0" fmla="*/ 2 w 288"/>
                <a:gd name="T1" fmla="*/ 282 h 282"/>
                <a:gd name="T2" fmla="*/ 82 w 288"/>
                <a:gd name="T3" fmla="*/ 144 h 282"/>
                <a:gd name="T4" fmla="*/ 165 w 288"/>
                <a:gd name="T5" fmla="*/ 36 h 282"/>
                <a:gd name="T6" fmla="*/ 288 w 288"/>
                <a:gd name="T7" fmla="*/ 0 h 282"/>
                <a:gd name="T8" fmla="*/ 0 w 288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2">
                  <a:moveTo>
                    <a:pt x="2" y="282"/>
                  </a:moveTo>
                  <a:lnTo>
                    <a:pt x="82" y="144"/>
                  </a:lnTo>
                  <a:lnTo>
                    <a:pt x="165" y="36"/>
                  </a:lnTo>
                  <a:lnTo>
                    <a:pt x="288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white">
            <a:xfrm>
              <a:off x="5" y="3985"/>
              <a:ext cx="244" cy="336"/>
            </a:xfrm>
            <a:custGeom>
              <a:avLst/>
              <a:gdLst>
                <a:gd name="T0" fmla="*/ 243 w 243"/>
                <a:gd name="T1" fmla="*/ 335 h 336"/>
                <a:gd name="T2" fmla="*/ 122 w 243"/>
                <a:gd name="T3" fmla="*/ 239 h 336"/>
                <a:gd name="T4" fmla="*/ 30 w 243"/>
                <a:gd name="T5" fmla="*/ 144 h 336"/>
                <a:gd name="T6" fmla="*/ 0 w 243"/>
                <a:gd name="T7" fmla="*/ 0 h 336"/>
                <a:gd name="T8" fmla="*/ 1 w 243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336">
                  <a:moveTo>
                    <a:pt x="243" y="335"/>
                  </a:moveTo>
                  <a:lnTo>
                    <a:pt x="122" y="239"/>
                  </a:lnTo>
                  <a:lnTo>
                    <a:pt x="30" y="144"/>
                  </a:lnTo>
                  <a:lnTo>
                    <a:pt x="0" y="0"/>
                  </a:lnTo>
                  <a:lnTo>
                    <a:pt x="1" y="336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white">
            <a:xfrm>
              <a:off x="5511" y="4029"/>
              <a:ext cx="253" cy="290"/>
            </a:xfrm>
            <a:custGeom>
              <a:avLst/>
              <a:gdLst>
                <a:gd name="T0" fmla="*/ 229 w 232"/>
                <a:gd name="T1" fmla="*/ 0 h 290"/>
                <a:gd name="T2" fmla="*/ 164 w 232"/>
                <a:gd name="T3" fmla="*/ 144 h 290"/>
                <a:gd name="T4" fmla="*/ 98 w 232"/>
                <a:gd name="T5" fmla="*/ 253 h 290"/>
                <a:gd name="T6" fmla="*/ 0 w 232"/>
                <a:gd name="T7" fmla="*/ 290 h 290"/>
                <a:gd name="T8" fmla="*/ 232 w 232"/>
                <a:gd name="T9" fmla="*/ 28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90">
                  <a:moveTo>
                    <a:pt x="229" y="0"/>
                  </a:moveTo>
                  <a:lnTo>
                    <a:pt x="164" y="144"/>
                  </a:lnTo>
                  <a:lnTo>
                    <a:pt x="98" y="253"/>
                  </a:lnTo>
                  <a:lnTo>
                    <a:pt x="0" y="290"/>
                  </a:lnTo>
                  <a:lnTo>
                    <a:pt x="232" y="287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white">
            <a:xfrm>
              <a:off x="5472" y="0"/>
              <a:ext cx="288" cy="288"/>
            </a:xfrm>
            <a:custGeom>
              <a:avLst/>
              <a:gdLst>
                <a:gd name="T0" fmla="*/ 0 w 288"/>
                <a:gd name="T1" fmla="*/ 0 h 288"/>
                <a:gd name="T2" fmla="*/ 144 w 288"/>
                <a:gd name="T3" fmla="*/ 82 h 288"/>
                <a:gd name="T4" fmla="*/ 252 w 288"/>
                <a:gd name="T5" fmla="*/ 165 h 288"/>
                <a:gd name="T6" fmla="*/ 288 w 288"/>
                <a:gd name="T7" fmla="*/ 288 h 288"/>
                <a:gd name="T8" fmla="*/ 288 w 288"/>
                <a:gd name="T9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88">
                  <a:moveTo>
                    <a:pt x="0" y="0"/>
                  </a:moveTo>
                  <a:lnTo>
                    <a:pt x="144" y="82"/>
                  </a:lnTo>
                  <a:lnTo>
                    <a:pt x="252" y="165"/>
                  </a:lnTo>
                  <a:lnTo>
                    <a:pt x="288" y="288"/>
                  </a:lnTo>
                  <a:lnTo>
                    <a:pt x="288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j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j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59632" y="1371600"/>
            <a:ext cx="6840760" cy="2209800"/>
          </a:xfrm>
        </p:spPr>
        <p:txBody>
          <a:bodyPr/>
          <a:lstStyle/>
          <a:p>
            <a:pPr algn="ctr"/>
            <a:r>
              <a:rPr lang="uk-UA" sz="4000" dirty="0" smtClean="0">
                <a:solidFill>
                  <a:schemeClr val="bg1"/>
                </a:solidFill>
              </a:rPr>
              <a:t>Особливості підготовки та проведення ДПА </a:t>
            </a:r>
            <a:endParaRPr lang="en-US" sz="60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95600" y="5373216"/>
            <a:ext cx="6248400" cy="10367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uk-UA" sz="2000" b="0" dirty="0" smtClean="0"/>
              <a:t>Шевченко Н.В., завідувач Центру аналізу та прогнозування розвитку освіти</a:t>
            </a:r>
            <a:endParaRPr lang="en-US" sz="20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Математика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/>
              <a:t>«Збірник завдань для державної підсумкової атестації з математики. </a:t>
            </a:r>
            <a:r>
              <a:rPr lang="ru-RU" dirty="0"/>
              <a:t>9 </a:t>
            </a:r>
            <a:r>
              <a:rPr lang="ru-RU" dirty="0" err="1"/>
              <a:t>клас</a:t>
            </a:r>
            <a:r>
              <a:rPr lang="ru-RU" dirty="0"/>
              <a:t>» (авт. </a:t>
            </a:r>
            <a:r>
              <a:rPr lang="ru-RU" dirty="0" err="1"/>
              <a:t>Глобін</a:t>
            </a:r>
            <a:r>
              <a:rPr lang="ru-RU" dirty="0"/>
              <a:t> О. І., </a:t>
            </a:r>
            <a:r>
              <a:rPr lang="ru-RU" dirty="0" err="1"/>
              <a:t>Єргіна</a:t>
            </a:r>
            <a:r>
              <a:rPr lang="ru-RU" dirty="0"/>
              <a:t> О. В., Сидоренко П. Б., </a:t>
            </a:r>
            <a:r>
              <a:rPr lang="ru-RU" dirty="0" err="1"/>
              <a:t>Комаренко</a:t>
            </a:r>
            <a:r>
              <a:rPr lang="ru-RU" dirty="0"/>
              <a:t> О. В.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2013)</a:t>
            </a:r>
          </a:p>
        </p:txBody>
      </p:sp>
    </p:spTree>
    <p:extLst>
      <p:ext uri="{BB962C8B-B14F-4D97-AF65-F5344CB8AC3E}">
        <p14:creationId xmlns:p14="http://schemas.microsoft.com/office/powerpoint/2010/main" val="364015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</a:t>
            </a:r>
            <a:r>
              <a:rPr lang="ru-RU" dirty="0" err="1"/>
              <a:t>Філософія</a:t>
            </a:r>
            <a:r>
              <a:rPr lang="ru-RU" dirty="0" smtClean="0"/>
              <a:t>»: </a:t>
            </a:r>
            <a:r>
              <a:rPr lang="uk-UA" dirty="0">
                <a:solidFill>
                  <a:srgbClr val="FF0000"/>
                </a:solidFill>
              </a:rPr>
              <a:t>у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профільних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класах</a:t>
            </a:r>
            <a:r>
              <a:rPr lang="ru-RU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«</a:t>
            </a: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курсу «</a:t>
            </a:r>
            <a:r>
              <a:rPr lang="ru-RU" dirty="0" err="1"/>
              <a:t>Філософія</a:t>
            </a:r>
            <a:r>
              <a:rPr lang="ru-RU" dirty="0"/>
              <a:t>». 11 </a:t>
            </a:r>
            <a:r>
              <a:rPr lang="ru-RU" dirty="0" err="1"/>
              <a:t>клас</a:t>
            </a:r>
            <a:r>
              <a:rPr lang="ru-RU" dirty="0"/>
              <a:t>» (авт. </a:t>
            </a:r>
            <a:r>
              <a:rPr lang="ru-RU" dirty="0" err="1"/>
              <a:t>Бакка</a:t>
            </a:r>
            <a:r>
              <a:rPr lang="ru-RU" dirty="0"/>
              <a:t> Т. В., Мелещенко Т. В.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</a:t>
            </a:r>
            <a:r>
              <a:rPr lang="ru-RU" dirty="0" smtClean="0"/>
              <a:t>)</a:t>
            </a:r>
          </a:p>
          <a:p>
            <a:r>
              <a:rPr lang="ru-RU" dirty="0" err="1"/>
              <a:t>відводиться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90</a:t>
            </a:r>
            <a:r>
              <a:rPr lang="ru-RU" dirty="0"/>
              <a:t> </a:t>
            </a:r>
            <a:r>
              <a:rPr lang="ru-RU" dirty="0" err="1"/>
              <a:t>хвилин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329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</a:t>
            </a:r>
            <a:r>
              <a:rPr lang="ru-RU" dirty="0" err="1"/>
              <a:t>Філософія</a:t>
            </a:r>
            <a:r>
              <a:rPr lang="ru-RU" dirty="0"/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складається</a:t>
            </a:r>
            <a:r>
              <a:rPr lang="ru-RU" dirty="0"/>
              <a:t> з 10 </a:t>
            </a:r>
            <a:r>
              <a:rPr lang="ru-RU" dirty="0" err="1"/>
              <a:t>варіантів</a:t>
            </a:r>
            <a:r>
              <a:rPr lang="ru-RU" dirty="0"/>
              <a:t> </a:t>
            </a:r>
            <a:r>
              <a:rPr lang="ru-RU" dirty="0" err="1"/>
              <a:t>атестаційних</a:t>
            </a:r>
            <a:r>
              <a:rPr lang="ru-RU" dirty="0"/>
              <a:t> </a:t>
            </a:r>
            <a:r>
              <a:rPr lang="ru-RU" dirty="0" err="1"/>
              <a:t>робіт</a:t>
            </a:r>
            <a:r>
              <a:rPr lang="ru-RU" dirty="0"/>
              <a:t>, </a:t>
            </a:r>
            <a:r>
              <a:rPr lang="ru-RU" dirty="0" err="1"/>
              <a:t>кожний</a:t>
            </a:r>
            <a:r>
              <a:rPr lang="ru-RU" dirty="0"/>
              <a:t> </a:t>
            </a:r>
            <a:r>
              <a:rPr lang="ru-RU" dirty="0" err="1"/>
              <a:t>варіант</a:t>
            </a:r>
            <a:r>
              <a:rPr lang="ru-RU" dirty="0"/>
              <a:t> </a:t>
            </a:r>
            <a:r>
              <a:rPr lang="ru-RU" dirty="0" err="1"/>
              <a:t>містить</a:t>
            </a:r>
            <a:r>
              <a:rPr lang="ru-RU" dirty="0"/>
              <a:t> 15 </a:t>
            </a:r>
            <a:r>
              <a:rPr lang="ru-RU" dirty="0" err="1"/>
              <a:t>тестових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</a:t>
            </a:r>
            <a:r>
              <a:rPr lang="ru-RU" dirty="0" err="1"/>
              <a:t>різної</a:t>
            </a:r>
            <a:r>
              <a:rPr lang="ru-RU" dirty="0"/>
              <a:t> </a:t>
            </a:r>
            <a:r>
              <a:rPr lang="ru-RU" dirty="0" err="1"/>
              <a:t>форми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err="1" smtClean="0"/>
              <a:t>Навчальні</a:t>
            </a:r>
            <a:r>
              <a:rPr lang="ru-RU" dirty="0" smtClean="0"/>
              <a:t> </a:t>
            </a:r>
            <a:r>
              <a:rPr lang="ru-RU" dirty="0" err="1"/>
              <a:t>заклади</a:t>
            </a:r>
            <a:r>
              <a:rPr lang="ru-RU" dirty="0"/>
              <a:t> </a:t>
            </a:r>
            <a:r>
              <a:rPr lang="ru-RU" dirty="0" err="1"/>
              <a:t>використовують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усі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варіанти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для кожного </a:t>
            </a:r>
            <a:r>
              <a:rPr lang="ru-RU" dirty="0" err="1" smtClean="0"/>
              <a:t>класу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</a:t>
            </a:r>
            <a:r>
              <a:rPr lang="ru-RU" dirty="0" err="1"/>
              <a:t>менша</a:t>
            </a:r>
            <a:r>
              <a:rPr lang="ru-RU" dirty="0"/>
              <a:t> десяти, </a:t>
            </a:r>
            <a:r>
              <a:rPr lang="ru-RU" dirty="0" err="1"/>
              <a:t>кожен</a:t>
            </a:r>
            <a:r>
              <a:rPr lang="ru-RU" dirty="0"/>
              <a:t> з них </a:t>
            </a:r>
            <a:r>
              <a:rPr lang="ru-RU" dirty="0" err="1"/>
              <a:t>отримує</a:t>
            </a:r>
            <a:r>
              <a:rPr lang="ru-RU" dirty="0"/>
              <a:t> </a:t>
            </a:r>
            <a:r>
              <a:rPr lang="ru-RU" dirty="0" err="1"/>
              <a:t>окремий</a:t>
            </a:r>
            <a:r>
              <a:rPr lang="ru-RU" dirty="0"/>
              <a:t> </a:t>
            </a:r>
            <a:r>
              <a:rPr lang="ru-RU" dirty="0" err="1"/>
              <a:t>варіант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889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Х</a:t>
            </a:r>
            <a:r>
              <a:rPr lang="ru-RU" dirty="0" err="1"/>
              <a:t>удожн</a:t>
            </a:r>
            <a:r>
              <a:rPr lang="uk-UA" dirty="0"/>
              <a:t>я</a:t>
            </a:r>
            <a:r>
              <a:rPr lang="ru-RU" dirty="0"/>
              <a:t> культур</a:t>
            </a:r>
            <a:r>
              <a:rPr lang="uk-UA" dirty="0" smtClean="0"/>
              <a:t>а: </a:t>
            </a:r>
            <a:r>
              <a:rPr lang="ru-RU" dirty="0" err="1"/>
              <a:t>письмово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ru-RU" dirty="0"/>
              <a:t>«</a:t>
            </a: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художньої</a:t>
            </a:r>
            <a:r>
              <a:rPr lang="ru-RU" dirty="0"/>
              <a:t> </a:t>
            </a:r>
            <a:r>
              <a:rPr lang="ru-RU" dirty="0" err="1"/>
              <a:t>культури</a:t>
            </a:r>
            <a:r>
              <a:rPr lang="ru-RU" dirty="0"/>
              <a:t>. 11 </a:t>
            </a:r>
            <a:r>
              <a:rPr lang="ru-RU" dirty="0" err="1"/>
              <a:t>клас</a:t>
            </a:r>
            <a:r>
              <a:rPr lang="ru-RU" dirty="0"/>
              <a:t>» (авт. </a:t>
            </a:r>
            <a:r>
              <a:rPr lang="ru-RU" dirty="0" err="1"/>
              <a:t>Масол</a:t>
            </a:r>
            <a:r>
              <a:rPr lang="ru-RU" dirty="0"/>
              <a:t> Л. М., Гайдамака О. В.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</a:t>
            </a:r>
            <a:r>
              <a:rPr lang="ru-RU" dirty="0" smtClean="0"/>
              <a:t>2013</a:t>
            </a:r>
          </a:p>
          <a:p>
            <a:pPr>
              <a:lnSpc>
                <a:spcPct val="150000"/>
              </a:lnSpc>
            </a:pPr>
            <a:r>
              <a:rPr lang="ru-RU" dirty="0">
                <a:solidFill>
                  <a:srgbClr val="FF0000"/>
                </a:solidFill>
              </a:rPr>
              <a:t>90</a:t>
            </a:r>
            <a:r>
              <a:rPr lang="ru-RU" dirty="0"/>
              <a:t> </a:t>
            </a:r>
            <a:r>
              <a:rPr lang="ru-RU" dirty="0" err="1"/>
              <a:t>хвилин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0674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Х</a:t>
            </a:r>
            <a:r>
              <a:rPr lang="ru-RU" dirty="0" err="1"/>
              <a:t>удожн</a:t>
            </a:r>
            <a:r>
              <a:rPr lang="uk-UA" dirty="0"/>
              <a:t>я</a:t>
            </a:r>
            <a:r>
              <a:rPr lang="ru-RU" dirty="0"/>
              <a:t> культур</a:t>
            </a:r>
            <a:r>
              <a:rPr lang="uk-UA" dirty="0"/>
              <a:t>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містить</a:t>
            </a:r>
            <a:r>
              <a:rPr lang="ru-RU" dirty="0"/>
              <a:t> 10 </a:t>
            </a:r>
            <a:r>
              <a:rPr lang="ru-RU" dirty="0" err="1"/>
              <a:t>варіантів</a:t>
            </a:r>
            <a:r>
              <a:rPr lang="ru-RU" dirty="0"/>
              <a:t>, </a:t>
            </a:r>
            <a:r>
              <a:rPr lang="ru-RU" dirty="0" err="1"/>
              <a:t>кожний</a:t>
            </a:r>
            <a:r>
              <a:rPr lang="ru-RU" dirty="0"/>
              <a:t> з </a:t>
            </a:r>
            <a:r>
              <a:rPr lang="ru-RU" dirty="0" err="1"/>
              <a:t>яких</a:t>
            </a:r>
            <a:r>
              <a:rPr lang="ru-RU" dirty="0"/>
              <a:t> </a:t>
            </a:r>
            <a:r>
              <a:rPr lang="ru-RU" dirty="0" err="1"/>
              <a:t>складається</a:t>
            </a:r>
            <a:r>
              <a:rPr lang="ru-RU" dirty="0"/>
              <a:t> </a:t>
            </a:r>
            <a:r>
              <a:rPr lang="ru-RU" dirty="0" err="1"/>
              <a:t>із</a:t>
            </a:r>
            <a:r>
              <a:rPr lang="ru-RU" dirty="0"/>
              <a:t> 17 </a:t>
            </a:r>
            <a:r>
              <a:rPr lang="ru-RU" dirty="0" err="1"/>
              <a:t>завдань</a:t>
            </a:r>
            <a:r>
              <a:rPr lang="ru-RU" dirty="0"/>
              <a:t> </a:t>
            </a:r>
            <a:r>
              <a:rPr lang="ru-RU" dirty="0" err="1"/>
              <a:t>різного</a:t>
            </a:r>
            <a:r>
              <a:rPr lang="ru-RU" dirty="0"/>
              <a:t> типу та </a:t>
            </a:r>
            <a:r>
              <a:rPr lang="ru-RU" dirty="0" err="1"/>
              <a:t>рівня</a:t>
            </a:r>
            <a:r>
              <a:rPr lang="ru-RU" dirty="0"/>
              <a:t> </a:t>
            </a:r>
            <a:r>
              <a:rPr lang="ru-RU" dirty="0" err="1"/>
              <a:t>складності</a:t>
            </a:r>
            <a:r>
              <a:rPr lang="ru-RU" dirty="0"/>
              <a:t> </a:t>
            </a:r>
            <a:endParaRPr lang="ru-RU" dirty="0" smtClean="0"/>
          </a:p>
          <a:p>
            <a:pPr algn="just"/>
            <a:r>
              <a:rPr lang="ru-RU" dirty="0"/>
              <a:t>У кожному </a:t>
            </a:r>
            <a:r>
              <a:rPr lang="ru-RU" dirty="0" err="1"/>
              <a:t>варіанті</a:t>
            </a:r>
            <a:r>
              <a:rPr lang="ru-RU" dirty="0"/>
              <a:t> </a:t>
            </a:r>
            <a:r>
              <a:rPr lang="ru-RU" dirty="0" err="1"/>
              <a:t>визначені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 для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/>
              <a:t>учнями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навчалися</a:t>
            </a:r>
            <a:r>
              <a:rPr lang="ru-RU" dirty="0"/>
              <a:t> за </a:t>
            </a:r>
            <a:r>
              <a:rPr lang="ru-RU" dirty="0" err="1"/>
              <a:t>програмою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профільного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рівня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(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 №№ </a:t>
            </a:r>
            <a:r>
              <a:rPr lang="ru-RU" dirty="0">
                <a:solidFill>
                  <a:srgbClr val="FF0000"/>
                </a:solidFill>
              </a:rPr>
              <a:t>13-17</a:t>
            </a:r>
            <a:r>
              <a:rPr lang="ru-RU" dirty="0"/>
              <a:t>, </a:t>
            </a:r>
            <a:r>
              <a:rPr lang="ru-RU" dirty="0" err="1"/>
              <a:t>позначені</a:t>
            </a:r>
            <a:r>
              <a:rPr lang="ru-RU" dirty="0"/>
              <a:t> </a:t>
            </a:r>
            <a:r>
              <a:rPr lang="ru-RU" dirty="0" err="1"/>
              <a:t>зірочкою</a:t>
            </a:r>
            <a:r>
              <a:rPr lang="ru-RU" dirty="0"/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307805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Х</a:t>
            </a:r>
            <a:r>
              <a:rPr lang="ru-RU" dirty="0" err="1"/>
              <a:t>удожн</a:t>
            </a:r>
            <a:r>
              <a:rPr lang="uk-UA" dirty="0"/>
              <a:t>я</a:t>
            </a:r>
            <a:r>
              <a:rPr lang="ru-RU" dirty="0"/>
              <a:t> культур</a:t>
            </a:r>
            <a:r>
              <a:rPr lang="uk-UA" dirty="0"/>
              <a:t>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ru-RU" dirty="0" err="1"/>
              <a:t>Навчальні</a:t>
            </a:r>
            <a:r>
              <a:rPr lang="ru-RU" dirty="0"/>
              <a:t> </a:t>
            </a:r>
            <a:r>
              <a:rPr lang="ru-RU" dirty="0" err="1"/>
              <a:t>заклади</a:t>
            </a:r>
            <a:r>
              <a:rPr lang="ru-RU" dirty="0"/>
              <a:t> </a:t>
            </a:r>
            <a:r>
              <a:rPr lang="ru-RU" dirty="0" err="1"/>
              <a:t>використовують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усі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варіанти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для кожного </a:t>
            </a:r>
            <a:r>
              <a:rPr lang="ru-RU" dirty="0" err="1" smtClean="0"/>
              <a:t>класу</a:t>
            </a:r>
            <a:r>
              <a:rPr lang="ru-RU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</a:t>
            </a:r>
            <a:r>
              <a:rPr lang="ru-RU" dirty="0" err="1"/>
              <a:t>менша</a:t>
            </a:r>
            <a:r>
              <a:rPr lang="ru-RU" dirty="0"/>
              <a:t> десяти, </a:t>
            </a:r>
            <a:r>
              <a:rPr lang="ru-RU" dirty="0" err="1"/>
              <a:t>кожен</a:t>
            </a:r>
            <a:r>
              <a:rPr lang="ru-RU" dirty="0"/>
              <a:t> з них </a:t>
            </a:r>
            <a:r>
              <a:rPr lang="ru-RU" dirty="0" err="1"/>
              <a:t>отримує</a:t>
            </a:r>
            <a:r>
              <a:rPr lang="ru-RU" dirty="0"/>
              <a:t> </a:t>
            </a:r>
            <a:r>
              <a:rPr lang="ru-RU" dirty="0" err="1"/>
              <a:t>окремий</a:t>
            </a:r>
            <a:r>
              <a:rPr lang="ru-RU" dirty="0"/>
              <a:t> </a:t>
            </a:r>
            <a:r>
              <a:rPr lang="ru-RU" dirty="0" err="1"/>
              <a:t>варіант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00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Г</a:t>
            </a:r>
            <a:r>
              <a:rPr lang="ru-RU" dirty="0" err="1"/>
              <a:t>еографі</a:t>
            </a:r>
            <a:r>
              <a:rPr lang="uk-UA" dirty="0" smtClean="0"/>
              <a:t>я: </a:t>
            </a:r>
            <a:r>
              <a:rPr lang="ru-RU" dirty="0" err="1"/>
              <a:t>письмово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400" dirty="0"/>
              <a:t>«</a:t>
            </a:r>
            <a:r>
              <a:rPr lang="ru-RU" sz="2400" dirty="0" err="1"/>
              <a:t>Збірник</a:t>
            </a:r>
            <a:r>
              <a:rPr lang="ru-RU" sz="2400" dirty="0"/>
              <a:t> </a:t>
            </a:r>
            <a:r>
              <a:rPr lang="ru-RU" sz="2400" dirty="0" err="1"/>
              <a:t>завдань</a:t>
            </a:r>
            <a:r>
              <a:rPr lang="ru-RU" sz="2400" dirty="0"/>
              <a:t> для </a:t>
            </a:r>
            <a:r>
              <a:rPr lang="ru-RU" sz="2400" dirty="0" err="1"/>
              <a:t>державної</a:t>
            </a:r>
            <a:r>
              <a:rPr lang="ru-RU" sz="2400" dirty="0"/>
              <a:t> </a:t>
            </a:r>
            <a:r>
              <a:rPr lang="ru-RU" sz="2400" dirty="0" err="1"/>
              <a:t>підсумкової</a:t>
            </a:r>
            <a:r>
              <a:rPr lang="ru-RU" sz="2400" dirty="0"/>
              <a:t> </a:t>
            </a:r>
            <a:r>
              <a:rPr lang="ru-RU" sz="2400" dirty="0" err="1"/>
              <a:t>атестації</a:t>
            </a:r>
            <a:r>
              <a:rPr lang="ru-RU" sz="2400" dirty="0"/>
              <a:t> з </a:t>
            </a:r>
            <a:r>
              <a:rPr lang="ru-RU" sz="2400" dirty="0" err="1"/>
              <a:t>географії</a:t>
            </a:r>
            <a:r>
              <a:rPr lang="ru-RU" sz="2400" dirty="0"/>
              <a:t>. 11 </a:t>
            </a:r>
            <a:r>
              <a:rPr lang="ru-RU" sz="2400" dirty="0" err="1"/>
              <a:t>клас</a:t>
            </a:r>
            <a:r>
              <a:rPr lang="ru-RU" sz="2400" dirty="0"/>
              <a:t>» (авт. </a:t>
            </a:r>
            <a:r>
              <a:rPr lang="ru-RU" sz="2400" dirty="0" err="1"/>
              <a:t>Гладковський</a:t>
            </a:r>
            <a:r>
              <a:rPr lang="ru-RU" sz="2400" dirty="0"/>
              <a:t> Р. В., Довгань А. І., </a:t>
            </a:r>
            <a:r>
              <a:rPr lang="ru-RU" sz="2400" dirty="0" err="1"/>
              <a:t>Забуга</a:t>
            </a:r>
            <a:r>
              <a:rPr lang="ru-RU" sz="2400" dirty="0"/>
              <a:t> Н. І., Паламарчук Л. Б., </a:t>
            </a:r>
            <a:r>
              <a:rPr lang="ru-RU" sz="2400" dirty="0" err="1"/>
              <a:t>Совенко</a:t>
            </a:r>
            <a:r>
              <a:rPr lang="ru-RU" sz="2400" dirty="0"/>
              <a:t> В. В. – К.: Центр </a:t>
            </a:r>
            <a:r>
              <a:rPr lang="ru-RU" sz="2400" dirty="0" err="1"/>
              <a:t>навчально-методичної</a:t>
            </a:r>
            <a:r>
              <a:rPr lang="ru-RU" sz="2400" dirty="0"/>
              <a:t> </a:t>
            </a:r>
            <a:r>
              <a:rPr lang="ru-RU" sz="2400" dirty="0" err="1"/>
              <a:t>літератури</a:t>
            </a:r>
            <a:r>
              <a:rPr lang="ru-RU" sz="2400" dirty="0"/>
              <a:t>, 2013)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000" dirty="0"/>
              <a:t>«</a:t>
            </a:r>
            <a:r>
              <a:rPr lang="ru-RU" sz="2000" dirty="0" err="1"/>
              <a:t>Збірник</a:t>
            </a:r>
            <a:r>
              <a:rPr lang="ru-RU" sz="2000" dirty="0"/>
              <a:t> </a:t>
            </a:r>
            <a:r>
              <a:rPr lang="ru-RU" sz="2000" dirty="0" err="1"/>
              <a:t>завдань</a:t>
            </a:r>
            <a:r>
              <a:rPr lang="ru-RU" sz="2000" dirty="0"/>
              <a:t> для </a:t>
            </a:r>
            <a:r>
              <a:rPr lang="ru-RU" sz="2000" dirty="0" err="1"/>
              <a:t>державної</a:t>
            </a:r>
            <a:r>
              <a:rPr lang="ru-RU" sz="2000" dirty="0"/>
              <a:t> </a:t>
            </a:r>
            <a:r>
              <a:rPr lang="ru-RU" sz="2000" dirty="0" err="1"/>
              <a:t>підсумкової</a:t>
            </a:r>
            <a:r>
              <a:rPr lang="ru-RU" sz="2000" dirty="0"/>
              <a:t> </a:t>
            </a:r>
            <a:r>
              <a:rPr lang="ru-RU" sz="2000" dirty="0" err="1"/>
              <a:t>атестації</a:t>
            </a:r>
            <a:r>
              <a:rPr lang="ru-RU" sz="2000" dirty="0"/>
              <a:t> з </a:t>
            </a:r>
            <a:r>
              <a:rPr lang="ru-RU" sz="2000" dirty="0" err="1"/>
              <a:t>географії</a:t>
            </a:r>
            <a:r>
              <a:rPr lang="ru-RU" sz="2000" dirty="0"/>
              <a:t> </a:t>
            </a:r>
            <a:r>
              <a:rPr lang="ru-RU" sz="2000" dirty="0">
                <a:solidFill>
                  <a:srgbClr val="FF0000"/>
                </a:solidFill>
              </a:rPr>
              <a:t>для </a:t>
            </a:r>
            <a:r>
              <a:rPr lang="ru-RU" sz="2000" dirty="0" err="1">
                <a:solidFill>
                  <a:srgbClr val="FF0000"/>
                </a:solidFill>
              </a:rPr>
              <a:t>загальноосвітніх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навчальних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закладів</a:t>
            </a:r>
            <a:r>
              <a:rPr lang="ru-RU" sz="2000" dirty="0">
                <a:solidFill>
                  <a:srgbClr val="FF0000"/>
                </a:solidFill>
              </a:rPr>
              <a:t> з </a:t>
            </a:r>
            <a:r>
              <a:rPr lang="ru-RU" sz="2000" dirty="0" err="1">
                <a:solidFill>
                  <a:srgbClr val="FF0000"/>
                </a:solidFill>
              </a:rPr>
              <a:t>навчанням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російською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мовою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/>
              <a:t>(</a:t>
            </a:r>
            <a:r>
              <a:rPr lang="ru-RU" sz="2000" dirty="0" err="1"/>
              <a:t>російською</a:t>
            </a:r>
            <a:r>
              <a:rPr lang="ru-RU" sz="2000" dirty="0"/>
              <a:t> </a:t>
            </a:r>
            <a:r>
              <a:rPr lang="ru-RU" sz="2000" dirty="0" err="1"/>
              <a:t>мовою</a:t>
            </a:r>
            <a:r>
              <a:rPr lang="ru-RU" sz="2000" dirty="0"/>
              <a:t>). 11 </a:t>
            </a:r>
            <a:r>
              <a:rPr lang="ru-RU" sz="2000" dirty="0" err="1"/>
              <a:t>клас</a:t>
            </a:r>
            <a:r>
              <a:rPr lang="ru-RU" sz="2000" dirty="0"/>
              <a:t>» (авт. </a:t>
            </a:r>
            <a:r>
              <a:rPr lang="ru-RU" sz="2000" dirty="0" err="1"/>
              <a:t>Гладковський</a:t>
            </a:r>
            <a:r>
              <a:rPr lang="ru-RU" sz="2000" dirty="0"/>
              <a:t> Р. В., Довгань А. І.,        </a:t>
            </a:r>
            <a:r>
              <a:rPr lang="ru-RU" sz="2000" dirty="0" err="1"/>
              <a:t>Забуга</a:t>
            </a:r>
            <a:r>
              <a:rPr lang="ru-RU" sz="2000" dirty="0"/>
              <a:t> Н. І., Паламарчук Л. Б., </a:t>
            </a:r>
            <a:r>
              <a:rPr lang="ru-RU" sz="2000" dirty="0" err="1"/>
              <a:t>Совенко</a:t>
            </a:r>
            <a:r>
              <a:rPr lang="ru-RU" sz="2000" dirty="0"/>
              <a:t> В. В. – К.: Центр </a:t>
            </a:r>
            <a:r>
              <a:rPr lang="ru-RU" sz="2000" dirty="0" err="1"/>
              <a:t>навчально-методичної</a:t>
            </a:r>
            <a:r>
              <a:rPr lang="ru-RU" sz="2000" dirty="0"/>
              <a:t> </a:t>
            </a:r>
            <a:r>
              <a:rPr lang="ru-RU" sz="2000" dirty="0" err="1"/>
              <a:t>літератури</a:t>
            </a:r>
            <a:r>
              <a:rPr lang="ru-RU" sz="2000" dirty="0"/>
              <a:t>, 2013).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5798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Г</a:t>
            </a:r>
            <a:r>
              <a:rPr lang="ru-RU" dirty="0" err="1"/>
              <a:t>еографі</a:t>
            </a:r>
            <a:r>
              <a:rPr lang="uk-UA" dirty="0" smtClean="0"/>
              <a:t>я: </a:t>
            </a:r>
            <a:r>
              <a:rPr lang="ru-RU" dirty="0"/>
              <a:t>90 </a:t>
            </a:r>
            <a:r>
              <a:rPr lang="ru-RU" dirty="0" err="1"/>
              <a:t>хвилин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До </a:t>
            </a:r>
            <a:r>
              <a:rPr lang="ru-RU" dirty="0" err="1"/>
              <a:t>збірника</a:t>
            </a:r>
            <a:r>
              <a:rPr lang="ru-RU" dirty="0"/>
              <a:t> входить 20 </a:t>
            </a:r>
            <a:r>
              <a:rPr lang="ru-RU" dirty="0" err="1"/>
              <a:t>варіантів</a:t>
            </a:r>
            <a:r>
              <a:rPr lang="ru-RU" dirty="0"/>
              <a:t> </a:t>
            </a:r>
            <a:r>
              <a:rPr lang="ru-RU" dirty="0" err="1"/>
              <a:t>письмових</a:t>
            </a:r>
            <a:r>
              <a:rPr lang="ru-RU" dirty="0"/>
              <a:t> </a:t>
            </a:r>
            <a:r>
              <a:rPr lang="ru-RU" dirty="0" err="1"/>
              <a:t>робіт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Навчальні</a:t>
            </a:r>
            <a:r>
              <a:rPr lang="ru-RU" dirty="0" smtClean="0"/>
              <a:t> </a:t>
            </a:r>
            <a:r>
              <a:rPr lang="ru-RU" dirty="0" err="1"/>
              <a:t>заклади</a:t>
            </a:r>
            <a:r>
              <a:rPr lang="ru-RU" dirty="0"/>
              <a:t> </a:t>
            </a:r>
            <a:r>
              <a:rPr lang="ru-RU" dirty="0" err="1"/>
              <a:t>визначають</a:t>
            </a:r>
            <a:r>
              <a:rPr lang="ru-RU" dirty="0"/>
              <a:t> не </a:t>
            </a:r>
            <a:r>
              <a:rPr lang="ru-RU" dirty="0" err="1"/>
              <a:t>менше</a:t>
            </a:r>
            <a:r>
              <a:rPr lang="ru-RU" dirty="0"/>
              <a:t> </a:t>
            </a:r>
            <a:r>
              <a:rPr lang="ru-RU" dirty="0" smtClean="0"/>
              <a:t>10-ти </a:t>
            </a:r>
            <a:r>
              <a:rPr lang="ru-RU" dirty="0" err="1"/>
              <a:t>варіантів</a:t>
            </a:r>
            <a:r>
              <a:rPr lang="ru-RU" dirty="0"/>
              <a:t> для кожного </a:t>
            </a:r>
            <a:r>
              <a:rPr lang="ru-RU" dirty="0" err="1"/>
              <a:t>класу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</a:t>
            </a:r>
            <a:r>
              <a:rPr lang="ru-RU" dirty="0" err="1"/>
              <a:t>менша</a:t>
            </a:r>
            <a:r>
              <a:rPr lang="ru-RU" dirty="0"/>
              <a:t> десяти, </a:t>
            </a:r>
            <a:r>
              <a:rPr lang="ru-RU" dirty="0" err="1"/>
              <a:t>кожен</a:t>
            </a:r>
            <a:r>
              <a:rPr lang="ru-RU" dirty="0"/>
              <a:t> з них </a:t>
            </a:r>
            <a:r>
              <a:rPr lang="ru-RU" dirty="0" err="1"/>
              <a:t>отримує</a:t>
            </a:r>
            <a:r>
              <a:rPr lang="ru-RU" dirty="0"/>
              <a:t> </a:t>
            </a:r>
            <a:r>
              <a:rPr lang="ru-RU" dirty="0" err="1"/>
              <a:t>окремий</a:t>
            </a:r>
            <a:r>
              <a:rPr lang="ru-RU" dirty="0"/>
              <a:t> </a:t>
            </a:r>
            <a:r>
              <a:rPr lang="ru-RU" dirty="0" err="1"/>
              <a:t>варіант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9834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Г</a:t>
            </a:r>
            <a:r>
              <a:rPr lang="ru-RU" dirty="0" err="1"/>
              <a:t>еографі</a:t>
            </a:r>
            <a:r>
              <a:rPr lang="uk-UA" dirty="0"/>
              <a:t>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Кожен</a:t>
            </a:r>
            <a:r>
              <a:rPr lang="ru-RU" dirty="0"/>
              <a:t> </a:t>
            </a:r>
            <a:r>
              <a:rPr lang="ru-RU" dirty="0" err="1"/>
              <a:t>варіант</a:t>
            </a:r>
            <a:r>
              <a:rPr lang="ru-RU" dirty="0"/>
              <a:t> </a:t>
            </a:r>
            <a:r>
              <a:rPr lang="ru-RU" dirty="0" err="1"/>
              <a:t>атестаційної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 (яку </a:t>
            </a:r>
            <a:r>
              <a:rPr lang="ru-RU" dirty="0" err="1"/>
              <a:t>виконує</a:t>
            </a:r>
            <a:r>
              <a:rPr lang="ru-RU" dirty="0"/>
              <a:t> </a:t>
            </a:r>
            <a:r>
              <a:rPr lang="ru-RU" dirty="0" err="1"/>
              <a:t>учень</a:t>
            </a:r>
            <a:r>
              <a:rPr lang="ru-RU" dirty="0"/>
              <a:t>) </a:t>
            </a:r>
            <a:r>
              <a:rPr lang="ru-RU" dirty="0" err="1"/>
              <a:t>складається</a:t>
            </a:r>
            <a:r>
              <a:rPr lang="ru-RU" dirty="0"/>
              <a:t>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/>
              <a:t>33 </a:t>
            </a:r>
            <a:r>
              <a:rPr lang="ru-RU" dirty="0" err="1" smtClean="0"/>
              <a:t>завдань</a:t>
            </a:r>
            <a:r>
              <a:rPr lang="ru-RU" dirty="0" smtClean="0"/>
              <a:t>.</a:t>
            </a:r>
          </a:p>
          <a:p>
            <a:pPr algn="just"/>
            <a:r>
              <a:rPr lang="ru-RU" dirty="0" err="1" smtClean="0"/>
              <a:t>Завдання</a:t>
            </a:r>
            <a:r>
              <a:rPr lang="ru-RU" dirty="0" smtClean="0"/>
              <a:t> </a:t>
            </a:r>
            <a:r>
              <a:rPr lang="ru-RU" dirty="0" err="1"/>
              <a:t>під</a:t>
            </a:r>
            <a:r>
              <a:rPr lang="ru-RU" dirty="0"/>
              <a:t> номером </a:t>
            </a:r>
            <a:r>
              <a:rPr lang="ru-RU" dirty="0">
                <a:solidFill>
                  <a:srgbClr val="FF0000"/>
                </a:solidFill>
              </a:rPr>
              <a:t>33</a:t>
            </a:r>
            <a:r>
              <a:rPr lang="ru-RU" dirty="0"/>
              <a:t>* </a:t>
            </a:r>
            <a:r>
              <a:rPr lang="ru-RU" dirty="0" err="1"/>
              <a:t>призначене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лише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для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навчаються</a:t>
            </a:r>
            <a:r>
              <a:rPr lang="ru-RU" dirty="0"/>
              <a:t> за </a:t>
            </a:r>
            <a:r>
              <a:rPr lang="ru-RU" dirty="0" err="1"/>
              <a:t>програмою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профільного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рівня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smtClean="0"/>
              <a:t>Таким чином, </a:t>
            </a:r>
            <a:r>
              <a:rPr lang="ru-RU" dirty="0" err="1"/>
              <a:t>учні</a:t>
            </a:r>
            <a:r>
              <a:rPr lang="ru-RU" dirty="0"/>
              <a:t> </a:t>
            </a:r>
            <a:r>
              <a:rPr lang="ru-RU" dirty="0" err="1"/>
              <a:t>профільних</a:t>
            </a:r>
            <a:r>
              <a:rPr lang="ru-RU" dirty="0"/>
              <a:t> </a:t>
            </a:r>
            <a:r>
              <a:rPr lang="ru-RU" dirty="0" err="1"/>
              <a:t>класів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не </a:t>
            </a:r>
            <a:r>
              <a:rPr lang="ru-RU" dirty="0" err="1">
                <a:solidFill>
                  <a:srgbClr val="FF0000"/>
                </a:solidFill>
              </a:rPr>
              <a:t>виконують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/>
              <a:t>завдання</a:t>
            </a:r>
            <a:r>
              <a:rPr lang="ru-RU" dirty="0"/>
              <a:t> </a:t>
            </a:r>
            <a:r>
              <a:rPr lang="ru-RU" dirty="0" err="1"/>
              <a:t>відкритого</a:t>
            </a:r>
            <a:r>
              <a:rPr lang="ru-RU" dirty="0"/>
              <a:t> типу </a:t>
            </a:r>
            <a:r>
              <a:rPr lang="ru-RU" dirty="0" err="1"/>
              <a:t>під</a:t>
            </a:r>
            <a:r>
              <a:rPr lang="ru-RU" dirty="0"/>
              <a:t> номером </a:t>
            </a:r>
            <a:r>
              <a:rPr lang="ru-RU" dirty="0">
                <a:solidFill>
                  <a:srgbClr val="FF0000"/>
                </a:solidFill>
              </a:rPr>
              <a:t>31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4635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Г</a:t>
            </a:r>
            <a:r>
              <a:rPr lang="ru-RU" dirty="0" err="1"/>
              <a:t>еографі</a:t>
            </a:r>
            <a:r>
              <a:rPr lang="uk-UA" dirty="0"/>
              <a:t>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ru-RU" dirty="0" err="1"/>
              <a:t>Під</a:t>
            </a:r>
            <a:r>
              <a:rPr lang="ru-RU" dirty="0"/>
              <a:t> час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/>
              <a:t>атестаційної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 </a:t>
            </a:r>
            <a:r>
              <a:rPr lang="ru-RU" dirty="0" err="1"/>
              <a:t>користуватися</a:t>
            </a:r>
            <a:r>
              <a:rPr lang="ru-RU" dirty="0"/>
              <a:t> атласами та </a:t>
            </a:r>
            <a:r>
              <a:rPr lang="ru-RU" dirty="0" err="1"/>
              <a:t>іншими</a:t>
            </a:r>
            <a:r>
              <a:rPr lang="ru-RU" dirty="0"/>
              <a:t> </a:t>
            </a:r>
            <a:r>
              <a:rPr lang="ru-RU" dirty="0" err="1"/>
              <a:t>джерелами</a:t>
            </a:r>
            <a:r>
              <a:rPr lang="ru-RU" dirty="0"/>
              <a:t> </a:t>
            </a:r>
            <a:r>
              <a:rPr lang="ru-RU" dirty="0" err="1"/>
              <a:t>картографічних</a:t>
            </a:r>
            <a:r>
              <a:rPr lang="ru-RU" dirty="0"/>
              <a:t> </a:t>
            </a:r>
            <a:r>
              <a:rPr lang="ru-RU" dirty="0" err="1"/>
              <a:t>знань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не</a:t>
            </a:r>
            <a:r>
              <a:rPr lang="ru-RU" dirty="0"/>
              <a:t> </a:t>
            </a:r>
            <a:r>
              <a:rPr lang="ru-RU" dirty="0" err="1"/>
              <a:t>дозволяється</a:t>
            </a:r>
            <a:r>
              <a:rPr lang="ru-RU" dirty="0"/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031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Е</a:t>
            </a:r>
            <a:r>
              <a:rPr lang="ru-RU" dirty="0" err="1"/>
              <a:t>кономік</a:t>
            </a:r>
            <a:r>
              <a:rPr lang="uk-UA" dirty="0" smtClean="0"/>
              <a:t>а: </a:t>
            </a:r>
            <a:r>
              <a:rPr lang="ru-RU" dirty="0" err="1" smtClean="0"/>
              <a:t>письмово</a:t>
            </a:r>
            <a:r>
              <a:rPr lang="ru-RU" dirty="0" smtClean="0"/>
              <a:t> – </a:t>
            </a:r>
            <a:r>
              <a:rPr lang="ru-RU" dirty="0" smtClean="0">
                <a:solidFill>
                  <a:srgbClr val="FF0000"/>
                </a:solidFill>
              </a:rPr>
              <a:t>90</a:t>
            </a:r>
            <a:r>
              <a:rPr lang="ru-RU" dirty="0" smtClean="0"/>
              <a:t> </a:t>
            </a:r>
            <a:r>
              <a:rPr lang="ru-RU" dirty="0" err="1" smtClean="0"/>
              <a:t>хвилин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«</a:t>
            </a: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основ </a:t>
            </a:r>
            <a:r>
              <a:rPr lang="ru-RU" dirty="0" err="1"/>
              <a:t>економіки</a:t>
            </a:r>
            <a:r>
              <a:rPr lang="ru-RU" dirty="0"/>
              <a:t>. 11 </a:t>
            </a:r>
            <a:r>
              <a:rPr lang="ru-RU" dirty="0" err="1"/>
              <a:t>клас</a:t>
            </a:r>
            <a:r>
              <a:rPr lang="ru-RU" dirty="0"/>
              <a:t>» (авт. </a:t>
            </a:r>
            <a:r>
              <a:rPr lang="ru-RU" dirty="0" err="1"/>
              <a:t>Бицюра</a:t>
            </a:r>
            <a:r>
              <a:rPr lang="ru-RU" dirty="0"/>
              <a:t> Ю. В., Горленко Г О., </a:t>
            </a:r>
            <a:r>
              <a:rPr lang="ru-RU" dirty="0" err="1"/>
              <a:t>Капіруліна</a:t>
            </a:r>
            <a:r>
              <a:rPr lang="ru-RU" dirty="0"/>
              <a:t> С. Л.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2013)</a:t>
            </a:r>
          </a:p>
        </p:txBody>
      </p:sp>
    </p:spTree>
    <p:extLst>
      <p:ext uri="{BB962C8B-B14F-4D97-AF65-F5344CB8AC3E}">
        <p14:creationId xmlns:p14="http://schemas.microsoft.com/office/powerpoint/2010/main" val="55479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153400" cy="1196752"/>
          </a:xfrm>
        </p:spPr>
        <p:txBody>
          <a:bodyPr/>
          <a:lstStyle/>
          <a:p>
            <a:r>
              <a:rPr lang="uk-UA" dirty="0" smtClean="0"/>
              <a:t>Математика (ЗНЗ з російською мовою навчання)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/>
              <a:t>«Збірник завдань для державної підсумкової атестації з математики для загальноосвітніх навчальних закладів з навчанням російською мовою </a:t>
            </a:r>
            <a:r>
              <a:rPr lang="ru-RU" dirty="0"/>
              <a:t>(</a:t>
            </a:r>
            <a:r>
              <a:rPr lang="ru-RU" dirty="0" err="1"/>
              <a:t>російською</a:t>
            </a:r>
            <a:r>
              <a:rPr lang="ru-RU" dirty="0"/>
              <a:t> </a:t>
            </a:r>
            <a:r>
              <a:rPr lang="ru-RU" dirty="0" err="1"/>
              <a:t>мовою</a:t>
            </a:r>
            <a:r>
              <a:rPr lang="ru-RU" dirty="0"/>
              <a:t>). 9 </a:t>
            </a:r>
            <a:r>
              <a:rPr lang="ru-RU" dirty="0" err="1"/>
              <a:t>клас</a:t>
            </a:r>
            <a:r>
              <a:rPr lang="ru-RU" dirty="0"/>
              <a:t>» (авт. </a:t>
            </a:r>
            <a:r>
              <a:rPr lang="ru-RU" dirty="0" err="1"/>
              <a:t>Глобін</a:t>
            </a:r>
            <a:r>
              <a:rPr lang="ru-RU" dirty="0"/>
              <a:t> О. І., </a:t>
            </a:r>
            <a:r>
              <a:rPr lang="ru-RU" dirty="0" err="1"/>
              <a:t>Єргіна</a:t>
            </a:r>
            <a:r>
              <a:rPr lang="ru-RU" dirty="0"/>
              <a:t> О. В., Сидоренко П. Б., </a:t>
            </a:r>
            <a:r>
              <a:rPr lang="ru-RU" dirty="0" err="1"/>
              <a:t>Комаренко</a:t>
            </a:r>
            <a:r>
              <a:rPr lang="ru-RU" dirty="0"/>
              <a:t> О. В.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2013)</a:t>
            </a:r>
          </a:p>
        </p:txBody>
      </p:sp>
    </p:spTree>
    <p:extLst>
      <p:ext uri="{BB962C8B-B14F-4D97-AF65-F5344CB8AC3E}">
        <p14:creationId xmlns:p14="http://schemas.microsoft.com/office/powerpoint/2010/main" val="295056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Е</a:t>
            </a:r>
            <a:r>
              <a:rPr lang="ru-RU" dirty="0" err="1"/>
              <a:t>кономік</a:t>
            </a:r>
            <a:r>
              <a:rPr lang="uk-UA" dirty="0"/>
              <a:t>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містить</a:t>
            </a:r>
            <a:r>
              <a:rPr lang="ru-RU" dirty="0"/>
              <a:t> 20 </a:t>
            </a:r>
            <a:r>
              <a:rPr lang="ru-RU" dirty="0" err="1"/>
              <a:t>варіантів</a:t>
            </a:r>
            <a:r>
              <a:rPr lang="ru-RU" dirty="0"/>
              <a:t> </a:t>
            </a:r>
            <a:r>
              <a:rPr lang="ru-RU" dirty="0" err="1"/>
              <a:t>атестаційних</a:t>
            </a:r>
            <a:r>
              <a:rPr lang="ru-RU" dirty="0"/>
              <a:t> </a:t>
            </a:r>
            <a:r>
              <a:rPr lang="ru-RU" dirty="0" err="1"/>
              <a:t>робіт</a:t>
            </a:r>
            <a:r>
              <a:rPr lang="ru-RU" dirty="0"/>
              <a:t> по 23 </a:t>
            </a:r>
            <a:r>
              <a:rPr lang="ru-RU" dirty="0" err="1"/>
              <a:t>завдання</a:t>
            </a:r>
            <a:r>
              <a:rPr lang="ru-RU" dirty="0"/>
              <a:t> </a:t>
            </a:r>
            <a:r>
              <a:rPr lang="ru-RU" dirty="0" err="1"/>
              <a:t>чотирьох</a:t>
            </a:r>
            <a:r>
              <a:rPr lang="ru-RU" dirty="0"/>
              <a:t> </a:t>
            </a:r>
            <a:r>
              <a:rPr lang="ru-RU" dirty="0" err="1"/>
              <a:t>рівнів</a:t>
            </a:r>
            <a:r>
              <a:rPr lang="ru-RU" dirty="0"/>
              <a:t> </a:t>
            </a:r>
            <a:r>
              <a:rPr lang="ru-RU" dirty="0" err="1"/>
              <a:t>складності</a:t>
            </a:r>
            <a:r>
              <a:rPr lang="ru-RU" dirty="0"/>
              <a:t> (з них: 18 </a:t>
            </a:r>
            <a:r>
              <a:rPr lang="ru-RU" dirty="0" err="1"/>
              <a:t>завдань</a:t>
            </a:r>
            <a:r>
              <a:rPr lang="ru-RU" dirty="0"/>
              <a:t> –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 І та ІІ </a:t>
            </a:r>
            <a:r>
              <a:rPr lang="ru-RU" dirty="0" err="1"/>
              <a:t>рівня</a:t>
            </a:r>
            <a:r>
              <a:rPr lang="ru-RU" dirty="0"/>
              <a:t> </a:t>
            </a:r>
            <a:r>
              <a:rPr lang="ru-RU" dirty="0" err="1"/>
              <a:t>складності</a:t>
            </a:r>
            <a:r>
              <a:rPr lang="ru-RU" dirty="0"/>
              <a:t>, а </a:t>
            </a:r>
            <a:r>
              <a:rPr lang="ru-RU" dirty="0" err="1"/>
              <a:t>завдання</a:t>
            </a:r>
            <a:r>
              <a:rPr lang="ru-RU" dirty="0"/>
              <a:t> 19 – 23 – </a:t>
            </a:r>
            <a:r>
              <a:rPr lang="ru-RU" dirty="0" err="1"/>
              <a:t>це</a:t>
            </a:r>
            <a:r>
              <a:rPr lang="ru-RU" dirty="0"/>
              <a:t> ІІІ та ІV </a:t>
            </a:r>
            <a:r>
              <a:rPr lang="ru-RU" dirty="0" err="1"/>
              <a:t>рівень</a:t>
            </a:r>
            <a:r>
              <a:rPr lang="ru-RU" dirty="0"/>
              <a:t> </a:t>
            </a:r>
            <a:r>
              <a:rPr lang="ru-RU" dirty="0" err="1"/>
              <a:t>складності</a:t>
            </a:r>
            <a:r>
              <a:rPr lang="ru-R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3297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Е</a:t>
            </a:r>
            <a:r>
              <a:rPr lang="ru-RU" dirty="0" err="1"/>
              <a:t>кономік</a:t>
            </a:r>
            <a:r>
              <a:rPr lang="uk-UA" dirty="0" smtClean="0"/>
              <a:t>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 smtClean="0"/>
              <a:t>Завдання</a:t>
            </a:r>
            <a:r>
              <a:rPr lang="ru-RU" dirty="0" smtClean="0"/>
              <a:t> </a:t>
            </a:r>
            <a:r>
              <a:rPr lang="ru-RU" dirty="0"/>
              <a:t>для </a:t>
            </a:r>
            <a:r>
              <a:rPr lang="ru-RU" dirty="0" err="1"/>
              <a:t>учнів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профільного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/>
              <a:t>рівня</a:t>
            </a:r>
            <a:r>
              <a:rPr lang="ru-RU" dirty="0"/>
              <a:t> </a:t>
            </a:r>
            <a:r>
              <a:rPr lang="ru-RU" dirty="0" err="1" smtClean="0"/>
              <a:t>навчання</a:t>
            </a:r>
            <a:r>
              <a:rPr lang="ru-RU" dirty="0" smtClean="0"/>
              <a:t> </a:t>
            </a:r>
            <a:r>
              <a:rPr lang="ru-RU" dirty="0" err="1"/>
              <a:t>позначені</a:t>
            </a:r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dirty="0" err="1" smtClean="0"/>
              <a:t>зірочкою</a:t>
            </a:r>
            <a:r>
              <a:rPr lang="ru-RU" dirty="0" smtClean="0"/>
              <a:t> </a:t>
            </a:r>
            <a:r>
              <a:rPr lang="ru-RU" dirty="0"/>
              <a:t>(*) </a:t>
            </a:r>
            <a:endParaRPr lang="ru-RU" dirty="0" smtClean="0"/>
          </a:p>
          <a:p>
            <a:pPr algn="just"/>
            <a:r>
              <a:rPr lang="ru-RU" dirty="0" err="1"/>
              <a:t>Завдання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початкового і </a:t>
            </a:r>
            <a:r>
              <a:rPr lang="ru-RU" dirty="0" err="1">
                <a:solidFill>
                  <a:srgbClr val="FF0000"/>
                </a:solidFill>
              </a:rPr>
              <a:t>середнього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/>
              <a:t>рівнів</a:t>
            </a:r>
            <a:r>
              <a:rPr lang="ru-RU" dirty="0"/>
              <a:t> </a:t>
            </a:r>
            <a:r>
              <a:rPr lang="ru-RU" dirty="0" err="1"/>
              <a:t>складності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обов’язкові</a:t>
            </a:r>
            <a:r>
              <a:rPr lang="ru-RU" dirty="0"/>
              <a:t> для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всіма</a:t>
            </a:r>
            <a:r>
              <a:rPr lang="ru-RU" dirty="0"/>
              <a:t> </a:t>
            </a:r>
            <a:r>
              <a:rPr lang="ru-RU" dirty="0" err="1"/>
              <a:t>учнями</a:t>
            </a:r>
            <a:r>
              <a:rPr lang="ru-RU" dirty="0"/>
              <a:t>, </a:t>
            </a:r>
            <a:r>
              <a:rPr lang="ru-RU" dirty="0" err="1"/>
              <a:t>незалежно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профілю</a:t>
            </a:r>
            <a:r>
              <a:rPr lang="ru-RU" dirty="0"/>
              <a:t> </a:t>
            </a:r>
            <a:r>
              <a:rPr lang="ru-RU" dirty="0" err="1"/>
              <a:t>навчання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696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Е</a:t>
            </a:r>
            <a:r>
              <a:rPr lang="ru-RU" dirty="0" err="1"/>
              <a:t>кономік</a:t>
            </a:r>
            <a:r>
              <a:rPr lang="uk-UA" dirty="0"/>
              <a:t>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Навчальні</a:t>
            </a:r>
            <a:r>
              <a:rPr lang="ru-RU" dirty="0"/>
              <a:t> </a:t>
            </a:r>
            <a:r>
              <a:rPr lang="ru-RU" dirty="0" err="1"/>
              <a:t>заклади</a:t>
            </a:r>
            <a:r>
              <a:rPr lang="ru-RU" dirty="0"/>
              <a:t> </a:t>
            </a:r>
            <a:r>
              <a:rPr lang="ru-RU" dirty="0" err="1"/>
              <a:t>визначають</a:t>
            </a:r>
            <a:r>
              <a:rPr lang="ru-RU" dirty="0"/>
              <a:t> не </a:t>
            </a:r>
            <a:r>
              <a:rPr lang="ru-RU" dirty="0" err="1"/>
              <a:t>менше</a:t>
            </a:r>
            <a:r>
              <a:rPr lang="ru-RU" dirty="0"/>
              <a:t> </a:t>
            </a:r>
            <a:r>
              <a:rPr lang="ru-RU" dirty="0" smtClean="0"/>
              <a:t>10-ти </a:t>
            </a:r>
            <a:r>
              <a:rPr lang="ru-RU" dirty="0" err="1"/>
              <a:t>варіантів</a:t>
            </a:r>
            <a:r>
              <a:rPr lang="ru-RU" dirty="0"/>
              <a:t> для кожного </a:t>
            </a:r>
            <a:r>
              <a:rPr lang="ru-RU" dirty="0" err="1"/>
              <a:t>класу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</a:t>
            </a:r>
            <a:r>
              <a:rPr lang="ru-RU" dirty="0" err="1"/>
              <a:t>менша</a:t>
            </a:r>
            <a:r>
              <a:rPr lang="ru-RU" dirty="0"/>
              <a:t> десяти, </a:t>
            </a:r>
            <a:r>
              <a:rPr lang="ru-RU" dirty="0" err="1"/>
              <a:t>кожен</a:t>
            </a:r>
            <a:r>
              <a:rPr lang="ru-RU" dirty="0"/>
              <a:t> з них </a:t>
            </a:r>
            <a:r>
              <a:rPr lang="ru-RU" dirty="0" err="1"/>
              <a:t>отримує</a:t>
            </a:r>
            <a:r>
              <a:rPr lang="ru-RU" dirty="0"/>
              <a:t> </a:t>
            </a:r>
            <a:r>
              <a:rPr lang="ru-RU" dirty="0" err="1"/>
              <a:t>окремий</a:t>
            </a:r>
            <a:r>
              <a:rPr lang="ru-RU" dirty="0"/>
              <a:t> </a:t>
            </a:r>
            <a:r>
              <a:rPr lang="ru-RU" dirty="0" err="1"/>
              <a:t>варіант</a:t>
            </a:r>
            <a:r>
              <a:rPr lang="ru-RU" dirty="0" smtClean="0"/>
              <a:t>.</a:t>
            </a:r>
          </a:p>
          <a:p>
            <a:pPr algn="just"/>
            <a:r>
              <a:rPr lang="ru-RU" dirty="0" err="1"/>
              <a:t>Під</a:t>
            </a:r>
            <a:r>
              <a:rPr lang="ru-RU" dirty="0"/>
              <a:t> час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 </a:t>
            </a:r>
            <a:r>
              <a:rPr lang="ru-RU" dirty="0" err="1"/>
              <a:t>учні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мають</a:t>
            </a:r>
            <a:r>
              <a:rPr lang="ru-RU" dirty="0">
                <a:solidFill>
                  <a:srgbClr val="FF0000"/>
                </a:solidFill>
              </a:rPr>
              <a:t> право </a:t>
            </a:r>
            <a:r>
              <a:rPr lang="ru-RU" dirty="0" err="1">
                <a:solidFill>
                  <a:srgbClr val="FF0000"/>
                </a:solidFill>
              </a:rPr>
              <a:t>користуватися</a:t>
            </a:r>
            <a:r>
              <a:rPr lang="ru-RU" dirty="0"/>
              <a:t> калькулятором.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321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Х</a:t>
            </a:r>
            <a:r>
              <a:rPr lang="ru-RU" dirty="0" err="1"/>
              <a:t>імі</a:t>
            </a:r>
            <a:r>
              <a:rPr lang="uk-UA" dirty="0" smtClean="0"/>
              <a:t>я: письмово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«</a:t>
            </a: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хімії</a:t>
            </a:r>
            <a:r>
              <a:rPr lang="ru-RU" dirty="0"/>
              <a:t>. 11 </a:t>
            </a:r>
            <a:r>
              <a:rPr lang="ru-RU" dirty="0" err="1"/>
              <a:t>клас</a:t>
            </a:r>
            <a:r>
              <a:rPr lang="ru-RU" dirty="0"/>
              <a:t>» (авт. Дубовик О. А.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2013)</a:t>
            </a:r>
          </a:p>
        </p:txBody>
      </p:sp>
    </p:spTree>
    <p:extLst>
      <p:ext uri="{BB962C8B-B14F-4D97-AF65-F5344CB8AC3E}">
        <p14:creationId xmlns:p14="http://schemas.microsoft.com/office/powerpoint/2010/main" val="281206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Х</a:t>
            </a:r>
            <a:r>
              <a:rPr lang="ru-RU" dirty="0" err="1"/>
              <a:t>імі</a:t>
            </a:r>
            <a:r>
              <a:rPr lang="uk-UA" dirty="0"/>
              <a:t>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містить</a:t>
            </a:r>
            <a:r>
              <a:rPr lang="ru-RU" dirty="0"/>
              <a:t> 22 </a:t>
            </a:r>
            <a:r>
              <a:rPr lang="ru-RU" dirty="0" err="1"/>
              <a:t>варіанти</a:t>
            </a:r>
            <a:r>
              <a:rPr lang="ru-RU" dirty="0"/>
              <a:t> </a:t>
            </a:r>
            <a:r>
              <a:rPr lang="ru-RU" dirty="0" err="1"/>
              <a:t>атестаційних</a:t>
            </a:r>
            <a:r>
              <a:rPr lang="ru-RU" dirty="0"/>
              <a:t> </a:t>
            </a:r>
            <a:r>
              <a:rPr lang="ru-RU" dirty="0" err="1"/>
              <a:t>робіт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Навчальні</a:t>
            </a:r>
            <a:r>
              <a:rPr lang="ru-RU" dirty="0" smtClean="0"/>
              <a:t> </a:t>
            </a:r>
            <a:r>
              <a:rPr lang="ru-RU" dirty="0" err="1"/>
              <a:t>заклади</a:t>
            </a:r>
            <a:r>
              <a:rPr lang="ru-RU" dirty="0"/>
              <a:t> </a:t>
            </a:r>
            <a:r>
              <a:rPr lang="ru-RU" dirty="0" err="1"/>
              <a:t>визначають</a:t>
            </a:r>
            <a:r>
              <a:rPr lang="ru-RU" dirty="0"/>
              <a:t> не </a:t>
            </a:r>
            <a:r>
              <a:rPr lang="ru-RU" dirty="0" err="1"/>
              <a:t>менше</a:t>
            </a:r>
            <a:r>
              <a:rPr lang="ru-RU" dirty="0"/>
              <a:t> </a:t>
            </a:r>
            <a:r>
              <a:rPr lang="ru-RU" dirty="0" smtClean="0"/>
              <a:t>10-ти </a:t>
            </a:r>
            <a:r>
              <a:rPr lang="ru-RU" dirty="0" err="1"/>
              <a:t>варіантів</a:t>
            </a:r>
            <a:r>
              <a:rPr lang="ru-RU" dirty="0"/>
              <a:t> для кожного </a:t>
            </a:r>
            <a:r>
              <a:rPr lang="ru-RU" dirty="0" err="1"/>
              <a:t>класу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</a:t>
            </a:r>
            <a:r>
              <a:rPr lang="ru-RU" dirty="0" err="1"/>
              <a:t>менша</a:t>
            </a:r>
            <a:r>
              <a:rPr lang="ru-RU" dirty="0"/>
              <a:t> десяти, </a:t>
            </a:r>
            <a:r>
              <a:rPr lang="ru-RU" dirty="0" err="1"/>
              <a:t>кожен</a:t>
            </a:r>
            <a:r>
              <a:rPr lang="ru-RU" dirty="0"/>
              <a:t> з них </a:t>
            </a:r>
            <a:r>
              <a:rPr lang="ru-RU" dirty="0" err="1"/>
              <a:t>отримує</a:t>
            </a:r>
            <a:r>
              <a:rPr lang="ru-RU" dirty="0"/>
              <a:t> </a:t>
            </a:r>
            <a:r>
              <a:rPr lang="ru-RU" dirty="0" err="1"/>
              <a:t>окремий</a:t>
            </a:r>
            <a:r>
              <a:rPr lang="ru-RU" dirty="0"/>
              <a:t> </a:t>
            </a:r>
            <a:r>
              <a:rPr lang="ru-RU" dirty="0" err="1"/>
              <a:t>варіант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201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Х</a:t>
            </a:r>
            <a:r>
              <a:rPr lang="ru-RU" dirty="0" err="1"/>
              <a:t>імі</a:t>
            </a:r>
            <a:r>
              <a:rPr lang="uk-UA" dirty="0"/>
              <a:t>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2144189"/>
              </p:ext>
            </p:extLst>
          </p:nvPr>
        </p:nvGraphicFramePr>
        <p:xfrm>
          <a:off x="251520" y="1412774"/>
          <a:ext cx="8640960" cy="4545855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474694"/>
                <a:gridCol w="3956719"/>
                <a:gridCol w="2209547"/>
              </a:tblGrid>
              <a:tr h="504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2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Рівень</a:t>
                      </a: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змісту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2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Частини</a:t>
                      </a: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атестаційної</a:t>
                      </a: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роботи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2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Час </a:t>
                      </a:r>
                      <a:r>
                        <a:rPr lang="ru-RU" sz="28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виконання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1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2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Рівень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стандарту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Перша, друга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90 хвилин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1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Академічний рівень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Перша, </a:t>
                      </a:r>
                      <a:r>
                        <a:rPr lang="ru-RU" sz="2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третя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90 </a:t>
                      </a:r>
                      <a:r>
                        <a:rPr lang="ru-RU" sz="2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хвилин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1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Профільний рівень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Перша, третя, четверта</a:t>
                      </a:r>
                      <a:endParaRPr lang="ru-RU" sz="2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120 </a:t>
                      </a:r>
                      <a:r>
                        <a:rPr lang="ru-RU" sz="2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хвилин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604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Х</a:t>
            </a:r>
            <a:r>
              <a:rPr lang="ru-RU" dirty="0" err="1"/>
              <a:t>імі</a:t>
            </a:r>
            <a:r>
              <a:rPr lang="uk-UA" dirty="0"/>
              <a:t>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Під</a:t>
            </a:r>
            <a:r>
              <a:rPr lang="ru-RU" dirty="0"/>
              <a:t> час </a:t>
            </a:r>
            <a:r>
              <a:rPr lang="ru-RU" dirty="0" err="1"/>
              <a:t>роботи</a:t>
            </a:r>
            <a:r>
              <a:rPr lang="ru-RU" dirty="0"/>
              <a:t> </a:t>
            </a:r>
            <a:r>
              <a:rPr lang="ru-RU" dirty="0" err="1"/>
              <a:t>учням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не </a:t>
            </a:r>
            <a:r>
              <a:rPr lang="ru-RU" dirty="0" err="1">
                <a:solidFill>
                  <a:srgbClr val="FF0000"/>
                </a:solidFill>
              </a:rPr>
              <a:t>дозволяється</a:t>
            </a:r>
            <a:r>
              <a:rPr lang="ru-RU" dirty="0"/>
              <a:t> </a:t>
            </a:r>
            <a:r>
              <a:rPr lang="ru-RU" dirty="0" err="1"/>
              <a:t>користуватися</a:t>
            </a:r>
            <a:r>
              <a:rPr lang="ru-RU" dirty="0"/>
              <a:t> </a:t>
            </a:r>
            <a:r>
              <a:rPr lang="ru-RU" dirty="0" err="1"/>
              <a:t>додатковою</a:t>
            </a:r>
            <a:r>
              <a:rPr lang="ru-RU" dirty="0"/>
              <a:t> </a:t>
            </a:r>
            <a:r>
              <a:rPr lang="ru-RU" dirty="0" err="1"/>
              <a:t>літературою</a:t>
            </a:r>
            <a:r>
              <a:rPr lang="ru-RU" dirty="0"/>
              <a:t> (</a:t>
            </a:r>
            <a:r>
              <a:rPr lang="ru-RU" dirty="0" err="1"/>
              <a:t>таблицями</a:t>
            </a:r>
            <a:r>
              <a:rPr lang="ru-RU" dirty="0"/>
              <a:t>, </a:t>
            </a:r>
            <a:r>
              <a:rPr lang="ru-RU" dirty="0" err="1"/>
              <a:t>посібниками</a:t>
            </a:r>
            <a:r>
              <a:rPr lang="ru-RU" dirty="0"/>
              <a:t> </a:t>
            </a:r>
            <a:r>
              <a:rPr lang="ru-RU" dirty="0" err="1"/>
              <a:t>тощо</a:t>
            </a:r>
            <a:r>
              <a:rPr lang="ru-RU" dirty="0"/>
              <a:t>), </a:t>
            </a:r>
            <a:r>
              <a:rPr lang="ru-RU" dirty="0" err="1"/>
              <a:t>окрім</a:t>
            </a:r>
            <a:r>
              <a:rPr lang="ru-RU" dirty="0"/>
              <a:t> </a:t>
            </a:r>
            <a:r>
              <a:rPr lang="ru-RU" dirty="0" err="1"/>
              <a:t>довідкових</a:t>
            </a:r>
            <a:r>
              <a:rPr lang="ru-RU" dirty="0"/>
              <a:t> </a:t>
            </a:r>
            <a:r>
              <a:rPr lang="ru-RU" dirty="0" err="1"/>
              <a:t>матеріалів</a:t>
            </a:r>
            <a:r>
              <a:rPr lang="ru-RU" dirty="0"/>
              <a:t>, </a:t>
            </a:r>
            <a:r>
              <a:rPr lang="ru-RU" dirty="0" err="1"/>
              <a:t>розміщених</a:t>
            </a:r>
            <a:r>
              <a:rPr lang="ru-RU" dirty="0"/>
              <a:t> у </a:t>
            </a:r>
            <a:r>
              <a:rPr lang="ru-RU" dirty="0" err="1"/>
              <a:t>збірнику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smtClean="0"/>
              <a:t>Для </a:t>
            </a:r>
            <a:r>
              <a:rPr lang="ru-RU" dirty="0" err="1"/>
              <a:t>проведення</a:t>
            </a:r>
            <a:r>
              <a:rPr lang="ru-RU" dirty="0"/>
              <a:t> </a:t>
            </a:r>
            <a:r>
              <a:rPr lang="ru-RU" dirty="0" err="1"/>
              <a:t>обчислень</a:t>
            </a:r>
            <a:r>
              <a:rPr lang="ru-RU" dirty="0"/>
              <a:t> </a:t>
            </a:r>
            <a:r>
              <a:rPr lang="ru-RU" dirty="0" err="1"/>
              <a:t>учні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можуть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користуватися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калькулятором.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018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Біологія</a:t>
            </a:r>
            <a:r>
              <a:rPr lang="ru-RU" dirty="0" smtClean="0"/>
              <a:t>: </a:t>
            </a:r>
            <a:r>
              <a:rPr lang="ru-RU" dirty="0" err="1" smtClean="0"/>
              <a:t>письмово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/>
              <a:t>«</a:t>
            </a: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біології</a:t>
            </a:r>
            <a:r>
              <a:rPr lang="ru-RU" dirty="0"/>
              <a:t>. 11 </a:t>
            </a:r>
            <a:r>
              <a:rPr lang="ru-RU" dirty="0" err="1"/>
              <a:t>клас</a:t>
            </a:r>
            <a:r>
              <a:rPr lang="ru-RU" dirty="0"/>
              <a:t>. (авт. </a:t>
            </a:r>
            <a:r>
              <a:rPr lang="ru-RU" dirty="0" err="1"/>
              <a:t>Фіцайло</a:t>
            </a:r>
            <a:r>
              <a:rPr lang="ru-RU" dirty="0"/>
              <a:t> С. С., </a:t>
            </a:r>
            <a:r>
              <a:rPr lang="ru-RU" dirty="0" err="1"/>
              <a:t>Скрипник</a:t>
            </a:r>
            <a:r>
              <a:rPr lang="ru-RU" dirty="0"/>
              <a:t> Н. В., </a:t>
            </a:r>
            <a:r>
              <a:rPr lang="ru-RU" dirty="0" err="1"/>
              <a:t>Мердух</a:t>
            </a:r>
            <a:r>
              <a:rPr lang="ru-RU" dirty="0"/>
              <a:t> І. І., </a:t>
            </a:r>
            <a:r>
              <a:rPr lang="ru-RU" dirty="0" err="1"/>
              <a:t>Мирна</a:t>
            </a:r>
            <a:r>
              <a:rPr lang="ru-RU" dirty="0"/>
              <a:t> Л. П., Соболь В. І.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2013)</a:t>
            </a:r>
          </a:p>
        </p:txBody>
      </p:sp>
    </p:spTree>
    <p:extLst>
      <p:ext uri="{BB962C8B-B14F-4D97-AF65-F5344CB8AC3E}">
        <p14:creationId xmlns:p14="http://schemas.microsoft.com/office/powerpoint/2010/main" val="30086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Біологія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Посібник</a:t>
            </a:r>
            <a:r>
              <a:rPr lang="ru-RU" dirty="0"/>
              <a:t> </a:t>
            </a:r>
            <a:r>
              <a:rPr lang="ru-RU" dirty="0" err="1"/>
              <a:t>включає</a:t>
            </a:r>
            <a:r>
              <a:rPr lang="ru-RU" dirty="0"/>
              <a:t> 20 </a:t>
            </a:r>
            <a:r>
              <a:rPr lang="ru-RU" dirty="0" err="1"/>
              <a:t>варіантів</a:t>
            </a:r>
            <a:r>
              <a:rPr lang="ru-RU" dirty="0"/>
              <a:t> </a:t>
            </a:r>
            <a:r>
              <a:rPr lang="ru-RU" dirty="0" err="1"/>
              <a:t>атестаційних</a:t>
            </a:r>
            <a:r>
              <a:rPr lang="ru-RU" dirty="0"/>
              <a:t> </a:t>
            </a:r>
            <a:r>
              <a:rPr lang="ru-RU" dirty="0" err="1" smtClean="0"/>
              <a:t>робіт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Для </a:t>
            </a:r>
            <a:r>
              <a:rPr lang="ru-RU" dirty="0" err="1"/>
              <a:t>учнів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вивчали</a:t>
            </a:r>
            <a:r>
              <a:rPr lang="ru-RU" dirty="0"/>
              <a:t> </a:t>
            </a:r>
            <a:r>
              <a:rPr lang="ru-RU" dirty="0" err="1"/>
              <a:t>біологію</a:t>
            </a:r>
            <a:r>
              <a:rPr lang="ru-RU" dirty="0"/>
              <a:t> на </a:t>
            </a:r>
            <a:r>
              <a:rPr lang="ru-RU" dirty="0" err="1">
                <a:solidFill>
                  <a:srgbClr val="FF0000"/>
                </a:solidFill>
              </a:rPr>
              <a:t>академічному</a:t>
            </a:r>
            <a:r>
              <a:rPr lang="ru-RU" dirty="0"/>
              <a:t> </a:t>
            </a:r>
            <a:r>
              <a:rPr lang="ru-RU" dirty="0" err="1"/>
              <a:t>рівні</a:t>
            </a:r>
            <a:r>
              <a:rPr lang="ru-RU" dirty="0"/>
              <a:t> й </a:t>
            </a:r>
            <a:r>
              <a:rPr lang="ru-RU" dirty="0" err="1"/>
              <a:t>рівні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стандарту</a:t>
            </a:r>
            <a:r>
              <a:rPr lang="ru-RU" dirty="0"/>
              <a:t>, </a:t>
            </a:r>
            <a:r>
              <a:rPr lang="ru-RU" dirty="0" err="1"/>
              <a:t>складається</a:t>
            </a:r>
            <a:r>
              <a:rPr lang="ru-RU" dirty="0"/>
              <a:t> з </a:t>
            </a:r>
            <a:r>
              <a:rPr lang="ru-RU" dirty="0" err="1"/>
              <a:t>варіанту</a:t>
            </a:r>
            <a:r>
              <a:rPr lang="ru-RU" dirty="0"/>
              <a:t> </a:t>
            </a:r>
            <a:r>
              <a:rPr lang="ru-RU" dirty="0" err="1"/>
              <a:t>атестаційної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 і одного </a:t>
            </a:r>
            <a:r>
              <a:rPr lang="ru-RU" dirty="0" err="1"/>
              <a:t>завдання</a:t>
            </a:r>
            <a:r>
              <a:rPr lang="ru-RU" dirty="0"/>
              <a:t> </a:t>
            </a:r>
            <a:r>
              <a:rPr lang="ru-RU" dirty="0" err="1"/>
              <a:t>четвертої</a:t>
            </a:r>
            <a:r>
              <a:rPr lang="ru-RU" dirty="0"/>
              <a:t> </a:t>
            </a:r>
            <a:r>
              <a:rPr lang="ru-RU" dirty="0" err="1"/>
              <a:t>частини</a:t>
            </a:r>
            <a:r>
              <a:rPr lang="ru-RU" dirty="0"/>
              <a:t>, яке </a:t>
            </a:r>
            <a:r>
              <a:rPr lang="ru-RU" i="1" dirty="0" err="1">
                <a:solidFill>
                  <a:srgbClr val="FF0000"/>
                </a:solidFill>
              </a:rPr>
              <a:t>обирає</a:t>
            </a:r>
            <a:r>
              <a:rPr lang="ru-RU" i="1" dirty="0">
                <a:solidFill>
                  <a:srgbClr val="FF0000"/>
                </a:solidFill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</a:rPr>
              <a:t>вчитель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dirty="0"/>
              <a:t>(</a:t>
            </a:r>
            <a:r>
              <a:rPr lang="ru-RU" dirty="0" err="1"/>
              <a:t>усього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26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7783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Біологія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ru-RU" dirty="0"/>
              <a:t>Для </a:t>
            </a:r>
            <a:r>
              <a:rPr lang="ru-RU" dirty="0" err="1"/>
              <a:t>учнів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вивчали</a:t>
            </a:r>
            <a:r>
              <a:rPr lang="ru-RU" dirty="0"/>
              <a:t> </a:t>
            </a:r>
            <a:r>
              <a:rPr lang="ru-RU" dirty="0" err="1"/>
              <a:t>біологію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на </a:t>
            </a:r>
            <a:r>
              <a:rPr lang="ru-RU" dirty="0" err="1">
                <a:solidFill>
                  <a:srgbClr val="FF0000"/>
                </a:solidFill>
              </a:rPr>
              <a:t>профільному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рівні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/>
              <a:t>атестаційна</a:t>
            </a:r>
            <a:r>
              <a:rPr lang="ru-RU" dirty="0"/>
              <a:t> робота </a:t>
            </a:r>
            <a:r>
              <a:rPr lang="ru-RU" dirty="0" err="1"/>
              <a:t>складається</a:t>
            </a:r>
            <a:r>
              <a:rPr lang="ru-RU" dirty="0"/>
              <a:t> з </a:t>
            </a:r>
            <a:r>
              <a:rPr lang="ru-RU" dirty="0" err="1"/>
              <a:t>варіанту</a:t>
            </a:r>
            <a:r>
              <a:rPr lang="ru-RU" dirty="0"/>
              <a:t> </a:t>
            </a:r>
            <a:r>
              <a:rPr lang="ru-RU" dirty="0" err="1"/>
              <a:t>атестаційної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 і </a:t>
            </a:r>
            <a:r>
              <a:rPr lang="ru-RU" dirty="0" err="1"/>
              <a:t>трьох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</a:t>
            </a:r>
            <a:r>
              <a:rPr lang="ru-RU" dirty="0" err="1"/>
              <a:t>четвертої</a:t>
            </a:r>
            <a:r>
              <a:rPr lang="ru-RU" dirty="0"/>
              <a:t> </a:t>
            </a:r>
            <a:r>
              <a:rPr lang="ru-RU" dirty="0" err="1"/>
              <a:t>частини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i="1" dirty="0" err="1">
                <a:solidFill>
                  <a:srgbClr val="FF0000"/>
                </a:solidFill>
              </a:rPr>
              <a:t>обирає</a:t>
            </a:r>
            <a:r>
              <a:rPr lang="ru-RU" i="1" dirty="0">
                <a:solidFill>
                  <a:srgbClr val="FF0000"/>
                </a:solidFill>
              </a:rPr>
              <a:t> </a:t>
            </a:r>
            <a:r>
              <a:rPr lang="ru-RU" i="1" dirty="0" err="1" smtClean="0">
                <a:solidFill>
                  <a:srgbClr val="FF0000"/>
                </a:solidFill>
              </a:rPr>
              <a:t>вчитель</a:t>
            </a:r>
            <a:r>
              <a:rPr lang="ru-RU" dirty="0" smtClean="0"/>
              <a:t> </a:t>
            </a:r>
            <a:r>
              <a:rPr lang="ru-RU" dirty="0"/>
              <a:t>(</a:t>
            </a:r>
            <a:r>
              <a:rPr lang="ru-RU" dirty="0" err="1"/>
              <a:t>усього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28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8832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Математика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dirty="0"/>
              <a:t>ДПА </a:t>
            </a:r>
            <a:r>
              <a:rPr lang="uk-UA" dirty="0" smtClean="0"/>
              <a:t>проводиться </a:t>
            </a:r>
            <a:r>
              <a:rPr lang="uk-UA" dirty="0"/>
              <a:t>протягом </a:t>
            </a:r>
            <a:r>
              <a:rPr lang="uk-UA" dirty="0" smtClean="0">
                <a:solidFill>
                  <a:srgbClr val="FF0000"/>
                </a:solidFill>
              </a:rPr>
              <a:t>3-х</a:t>
            </a:r>
            <a:r>
              <a:rPr lang="uk-UA" dirty="0" smtClean="0"/>
              <a:t> </a:t>
            </a:r>
            <a:r>
              <a:rPr lang="uk-UA" dirty="0"/>
              <a:t>академічних годин для учнів загальноосвітніх класів. </a:t>
            </a:r>
            <a:endParaRPr lang="uk-UA" dirty="0" smtClean="0"/>
          </a:p>
          <a:p>
            <a:pPr algn="just"/>
            <a:r>
              <a:rPr lang="uk-UA" dirty="0" smtClean="0"/>
              <a:t>Учні </a:t>
            </a:r>
            <a:r>
              <a:rPr lang="uk-UA" dirty="0"/>
              <a:t>класів </a:t>
            </a:r>
            <a:r>
              <a:rPr lang="uk-UA" dirty="0">
                <a:solidFill>
                  <a:srgbClr val="FF0000"/>
                </a:solidFill>
              </a:rPr>
              <a:t>з поглибленим вивченням</a:t>
            </a:r>
            <a:r>
              <a:rPr lang="uk-UA" dirty="0"/>
              <a:t> математики виконують атестаційну роботу протягом </a:t>
            </a:r>
            <a:r>
              <a:rPr lang="uk-UA" dirty="0" smtClean="0">
                <a:solidFill>
                  <a:srgbClr val="FF0000"/>
                </a:solidFill>
              </a:rPr>
              <a:t>4-х</a:t>
            </a:r>
            <a:r>
              <a:rPr lang="uk-UA" dirty="0" smtClean="0"/>
              <a:t> </a:t>
            </a:r>
            <a:r>
              <a:rPr lang="uk-UA" dirty="0"/>
              <a:t>академічних годин.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056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Біологія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uk-UA" dirty="0"/>
              <a:t>Варіанти атестаційних робіт добирають загальноосвітні навчальні заклади: для кожного класу не менше </a:t>
            </a:r>
            <a:r>
              <a:rPr lang="uk-UA" dirty="0" smtClean="0"/>
              <a:t>10-ти </a:t>
            </a:r>
            <a:r>
              <a:rPr lang="uk-UA" dirty="0"/>
              <a:t>варіантів атестаційних робіт   і не менше чотирьох варіантів завдань четвертої частини.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442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Біологія</a:t>
            </a:r>
            <a:r>
              <a:rPr lang="ru-RU" dirty="0" smtClean="0"/>
              <a:t>. </a:t>
            </a:r>
            <a:r>
              <a:rPr lang="ru-RU" dirty="0" err="1" smtClean="0"/>
              <a:t>Тривалість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ru-RU" dirty="0" smtClean="0"/>
              <a:t>На </a:t>
            </a:r>
            <a:r>
              <a:rPr lang="ru-RU" dirty="0" err="1"/>
              <a:t>академічному</a:t>
            </a:r>
            <a:r>
              <a:rPr lang="ru-RU" dirty="0"/>
              <a:t> </a:t>
            </a:r>
            <a:r>
              <a:rPr lang="ru-RU" dirty="0" err="1"/>
              <a:t>рівні</a:t>
            </a:r>
            <a:r>
              <a:rPr lang="ru-RU" dirty="0"/>
              <a:t> й </a:t>
            </a:r>
            <a:r>
              <a:rPr lang="ru-RU" dirty="0" err="1"/>
              <a:t>рівні</a:t>
            </a:r>
            <a:r>
              <a:rPr lang="ru-RU" dirty="0"/>
              <a:t> </a:t>
            </a:r>
            <a:r>
              <a:rPr lang="ru-RU" dirty="0" smtClean="0"/>
              <a:t>стандарту - </a:t>
            </a:r>
            <a:r>
              <a:rPr lang="ru-RU" dirty="0"/>
              <a:t>90 </a:t>
            </a:r>
            <a:r>
              <a:rPr lang="ru-RU" dirty="0" err="1"/>
              <a:t>хвилин</a:t>
            </a:r>
            <a:r>
              <a:rPr lang="ru-RU" dirty="0"/>
              <a:t> </a:t>
            </a:r>
            <a:endParaRPr lang="ru-RU" dirty="0" smtClean="0"/>
          </a:p>
          <a:p>
            <a:pPr algn="ctr">
              <a:lnSpc>
                <a:spcPct val="150000"/>
              </a:lnSpc>
            </a:pPr>
            <a:r>
              <a:rPr lang="ru-RU" dirty="0" smtClean="0"/>
              <a:t>На </a:t>
            </a:r>
            <a:r>
              <a:rPr lang="ru-RU" dirty="0" err="1"/>
              <a:t>профільному</a:t>
            </a:r>
            <a:r>
              <a:rPr lang="ru-RU" dirty="0"/>
              <a:t> </a:t>
            </a:r>
            <a:r>
              <a:rPr lang="ru-RU" dirty="0" err="1" smtClean="0"/>
              <a:t>рівні</a:t>
            </a:r>
            <a:r>
              <a:rPr lang="ru-RU" dirty="0" smtClean="0"/>
              <a:t> - </a:t>
            </a:r>
            <a:r>
              <a:rPr lang="ru-RU" dirty="0"/>
              <a:t>120 </a:t>
            </a:r>
            <a:r>
              <a:rPr lang="ru-RU" dirty="0" err="1"/>
              <a:t>хвилин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017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Біологія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Під</a:t>
            </a:r>
            <a:r>
              <a:rPr lang="ru-RU" dirty="0"/>
              <a:t> час </a:t>
            </a:r>
            <a:r>
              <a:rPr lang="ru-RU" dirty="0" err="1"/>
              <a:t>роботи</a:t>
            </a:r>
            <a:r>
              <a:rPr lang="ru-RU" dirty="0"/>
              <a:t> </a:t>
            </a:r>
            <a:r>
              <a:rPr lang="ru-RU" dirty="0" err="1"/>
              <a:t>учням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не </a:t>
            </a:r>
            <a:r>
              <a:rPr lang="ru-RU" dirty="0" err="1">
                <a:solidFill>
                  <a:srgbClr val="FF0000"/>
                </a:solidFill>
              </a:rPr>
              <a:t>дозволяється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/>
              <a:t>користуватися</a:t>
            </a:r>
            <a:r>
              <a:rPr lang="ru-RU" dirty="0"/>
              <a:t> </a:t>
            </a:r>
            <a:r>
              <a:rPr lang="ru-RU" dirty="0" err="1"/>
              <a:t>додатковою</a:t>
            </a:r>
            <a:r>
              <a:rPr lang="ru-RU" dirty="0"/>
              <a:t> </a:t>
            </a:r>
            <a:r>
              <a:rPr lang="ru-RU" dirty="0" err="1"/>
              <a:t>літературою</a:t>
            </a:r>
            <a:r>
              <a:rPr lang="ru-RU" dirty="0"/>
              <a:t> (</a:t>
            </a:r>
            <a:r>
              <a:rPr lang="ru-RU" dirty="0" err="1"/>
              <a:t>таблицями</a:t>
            </a:r>
            <a:r>
              <a:rPr lang="ru-RU" dirty="0"/>
              <a:t>, </a:t>
            </a:r>
            <a:r>
              <a:rPr lang="ru-RU" dirty="0" err="1"/>
              <a:t>посібниками</a:t>
            </a:r>
            <a:r>
              <a:rPr lang="ru-RU" dirty="0"/>
              <a:t> </a:t>
            </a:r>
            <a:r>
              <a:rPr lang="ru-RU" dirty="0" err="1"/>
              <a:t>тощо</a:t>
            </a:r>
            <a:r>
              <a:rPr lang="ru-RU" dirty="0"/>
              <a:t>), </a:t>
            </a:r>
            <a:r>
              <a:rPr lang="ru-RU" dirty="0" err="1"/>
              <a:t>окрім</a:t>
            </a:r>
            <a:r>
              <a:rPr lang="ru-RU" dirty="0"/>
              <a:t> </a:t>
            </a:r>
            <a:r>
              <a:rPr lang="ru-RU" dirty="0" err="1"/>
              <a:t>довідкових</a:t>
            </a:r>
            <a:r>
              <a:rPr lang="ru-RU" dirty="0"/>
              <a:t> </a:t>
            </a:r>
            <a:r>
              <a:rPr lang="ru-RU" dirty="0" err="1"/>
              <a:t>матеріалів</a:t>
            </a:r>
            <a:r>
              <a:rPr lang="ru-RU" dirty="0"/>
              <a:t>, </a:t>
            </a:r>
            <a:r>
              <a:rPr lang="ru-RU" dirty="0" err="1"/>
              <a:t>розміщених</a:t>
            </a:r>
            <a:r>
              <a:rPr lang="ru-RU" dirty="0"/>
              <a:t> у </a:t>
            </a:r>
            <a:r>
              <a:rPr lang="ru-RU" dirty="0" err="1"/>
              <a:t>збірнику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smtClean="0"/>
              <a:t>Для </a:t>
            </a:r>
            <a:r>
              <a:rPr lang="ru-RU" dirty="0" err="1"/>
              <a:t>проведення</a:t>
            </a:r>
            <a:r>
              <a:rPr lang="ru-RU" dirty="0"/>
              <a:t> </a:t>
            </a:r>
            <a:r>
              <a:rPr lang="ru-RU" dirty="0" err="1"/>
              <a:t>обчислень</a:t>
            </a:r>
            <a:r>
              <a:rPr lang="ru-RU" dirty="0"/>
              <a:t> </a:t>
            </a:r>
            <a:r>
              <a:rPr lang="ru-RU" dirty="0" err="1"/>
              <a:t>учні</a:t>
            </a:r>
            <a:r>
              <a:rPr lang="ru-RU" dirty="0"/>
              <a:t>  </a:t>
            </a:r>
            <a:r>
              <a:rPr lang="ru-RU" dirty="0" err="1">
                <a:solidFill>
                  <a:srgbClr val="FF0000"/>
                </a:solidFill>
              </a:rPr>
              <a:t>можуть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користуватися</a:t>
            </a:r>
            <a:r>
              <a:rPr lang="ru-RU" dirty="0"/>
              <a:t> калькулятором.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659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Біологія</a:t>
            </a:r>
            <a:r>
              <a:rPr lang="ru-RU" dirty="0" smtClean="0"/>
              <a:t>. </a:t>
            </a:r>
            <a:r>
              <a:rPr lang="ru-RU" dirty="0" err="1" smtClean="0"/>
              <a:t>Оформлення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ru-RU" dirty="0" err="1"/>
              <a:t>Оформлення</a:t>
            </a:r>
            <a:r>
              <a:rPr lang="ru-RU" dirty="0"/>
              <a:t> </a:t>
            </a:r>
            <a:r>
              <a:rPr lang="ru-RU" dirty="0" err="1"/>
              <a:t>відповідей</a:t>
            </a:r>
            <a:r>
              <a:rPr lang="ru-RU" dirty="0"/>
              <a:t> на </a:t>
            </a:r>
            <a:r>
              <a:rPr lang="ru-RU" dirty="0" err="1"/>
              <a:t>завдання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першої</a:t>
            </a:r>
            <a:r>
              <a:rPr lang="ru-RU" dirty="0">
                <a:solidFill>
                  <a:srgbClr val="FF0000"/>
                </a:solidFill>
              </a:rPr>
              <a:t> і </a:t>
            </a:r>
            <a:r>
              <a:rPr lang="ru-RU" dirty="0" err="1">
                <a:solidFill>
                  <a:srgbClr val="FF0000"/>
                </a:solidFill>
              </a:rPr>
              <a:t>другої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/>
              <a:t>частини</a:t>
            </a:r>
            <a:r>
              <a:rPr lang="ru-RU" dirty="0"/>
              <a:t> </a:t>
            </a:r>
            <a:r>
              <a:rPr lang="ru-RU" dirty="0" err="1"/>
              <a:t>здійснюються</a:t>
            </a:r>
            <a:r>
              <a:rPr lang="ru-RU" dirty="0"/>
              <a:t> </a:t>
            </a:r>
            <a:r>
              <a:rPr lang="ru-RU" dirty="0" err="1"/>
              <a:t>учнями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у бланку</a:t>
            </a:r>
            <a:r>
              <a:rPr lang="ru-RU" dirty="0"/>
              <a:t>, </a:t>
            </a:r>
            <a:r>
              <a:rPr lang="ru-RU" dirty="0" err="1"/>
              <a:t>зразок</a:t>
            </a:r>
            <a:r>
              <a:rPr lang="ru-RU" dirty="0"/>
              <a:t> </a:t>
            </a:r>
            <a:r>
              <a:rPr lang="ru-RU" dirty="0" err="1"/>
              <a:t>якого</a:t>
            </a:r>
            <a:r>
              <a:rPr lang="ru-RU" dirty="0"/>
              <a:t> </a:t>
            </a:r>
            <a:r>
              <a:rPr lang="ru-RU" dirty="0" err="1"/>
              <a:t>наданий</a:t>
            </a:r>
            <a:r>
              <a:rPr lang="ru-RU" dirty="0"/>
              <a:t> в </a:t>
            </a:r>
            <a:r>
              <a:rPr lang="ru-RU" dirty="0" err="1"/>
              <a:t>збірнику</a:t>
            </a:r>
            <a:r>
              <a:rPr lang="ru-RU" dirty="0"/>
              <a:t>; </a:t>
            </a:r>
            <a:endParaRPr lang="ru-RU" dirty="0" smtClean="0"/>
          </a:p>
          <a:p>
            <a:pPr algn="just">
              <a:lnSpc>
                <a:spcPct val="150000"/>
              </a:lnSpc>
            </a:pPr>
            <a:r>
              <a:rPr lang="ru-RU" dirty="0" smtClean="0"/>
              <a:t>на </a:t>
            </a:r>
            <a:r>
              <a:rPr lang="ru-RU" dirty="0" err="1"/>
              <a:t>завдання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третьої</a:t>
            </a:r>
            <a:r>
              <a:rPr lang="ru-RU" dirty="0">
                <a:solidFill>
                  <a:srgbClr val="FF0000"/>
                </a:solidFill>
              </a:rPr>
              <a:t> та </a:t>
            </a:r>
            <a:r>
              <a:rPr lang="ru-RU" dirty="0" err="1">
                <a:solidFill>
                  <a:srgbClr val="FF0000"/>
                </a:solidFill>
              </a:rPr>
              <a:t>четвертої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/>
              <a:t>частин</a:t>
            </a:r>
            <a:r>
              <a:rPr lang="ru-RU" dirty="0"/>
              <a:t> - </a:t>
            </a:r>
            <a:r>
              <a:rPr lang="ru-RU" dirty="0">
                <a:solidFill>
                  <a:srgbClr val="FF0000"/>
                </a:solidFill>
              </a:rPr>
              <a:t>на </a:t>
            </a:r>
            <a:r>
              <a:rPr lang="ru-RU" dirty="0" err="1">
                <a:solidFill>
                  <a:srgbClr val="FF0000"/>
                </a:solidFill>
              </a:rPr>
              <a:t>аркушах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/>
              <a:t>із</a:t>
            </a:r>
            <a:r>
              <a:rPr lang="ru-RU" dirty="0"/>
              <a:t> штампом </a:t>
            </a:r>
            <a:r>
              <a:rPr lang="ru-RU" dirty="0" err="1"/>
              <a:t>навчального</a:t>
            </a:r>
            <a:r>
              <a:rPr lang="ru-RU" dirty="0"/>
              <a:t> закладу. </a:t>
            </a:r>
          </a:p>
        </p:txBody>
      </p:sp>
    </p:spTree>
    <p:extLst>
      <p:ext uri="{BB962C8B-B14F-4D97-AF65-F5344CB8AC3E}">
        <p14:creationId xmlns:p14="http://schemas.microsoft.com/office/powerpoint/2010/main" val="175645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Біологія</a:t>
            </a:r>
            <a:r>
              <a:rPr lang="ru-RU" dirty="0" smtClean="0"/>
              <a:t>.</a:t>
            </a:r>
            <a:r>
              <a:rPr lang="ru-RU" dirty="0"/>
              <a:t> У </a:t>
            </a:r>
            <a:r>
              <a:rPr lang="uk-UA" dirty="0"/>
              <a:t>ЗНЗ</a:t>
            </a:r>
            <a:r>
              <a:rPr lang="ru-RU" dirty="0"/>
              <a:t> з </a:t>
            </a:r>
            <a:r>
              <a:rPr lang="ru-RU" dirty="0" err="1"/>
              <a:t>навчанням</a:t>
            </a:r>
            <a:r>
              <a:rPr lang="ru-RU" dirty="0"/>
              <a:t> </a:t>
            </a:r>
            <a:r>
              <a:rPr lang="ru-RU" dirty="0" err="1"/>
              <a:t>російською</a:t>
            </a:r>
            <a:r>
              <a:rPr lang="ru-RU" dirty="0"/>
              <a:t> </a:t>
            </a:r>
            <a:r>
              <a:rPr lang="ru-RU" dirty="0" err="1"/>
              <a:t>мовою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«</a:t>
            </a: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біології</a:t>
            </a:r>
            <a:r>
              <a:rPr lang="ru-RU" dirty="0"/>
              <a:t> для </a:t>
            </a:r>
            <a:r>
              <a:rPr lang="ru-RU" dirty="0" err="1"/>
              <a:t>загальноосвітніх</a:t>
            </a:r>
            <a:r>
              <a:rPr lang="ru-RU" dirty="0"/>
              <a:t> </a:t>
            </a:r>
            <a:r>
              <a:rPr lang="ru-RU" dirty="0" err="1"/>
              <a:t>навчальних</a:t>
            </a:r>
            <a:r>
              <a:rPr lang="ru-RU" dirty="0"/>
              <a:t> </a:t>
            </a:r>
            <a:r>
              <a:rPr lang="ru-RU" dirty="0" err="1"/>
              <a:t>закладів</a:t>
            </a:r>
            <a:r>
              <a:rPr lang="ru-RU" dirty="0"/>
              <a:t> з </a:t>
            </a:r>
            <a:r>
              <a:rPr lang="ru-RU" dirty="0" err="1"/>
              <a:t>навчанням</a:t>
            </a:r>
            <a:r>
              <a:rPr lang="ru-RU" dirty="0"/>
              <a:t> </a:t>
            </a:r>
            <a:r>
              <a:rPr lang="ru-RU" dirty="0" err="1"/>
              <a:t>російською</a:t>
            </a:r>
            <a:r>
              <a:rPr lang="ru-RU" dirty="0"/>
              <a:t> </a:t>
            </a:r>
            <a:r>
              <a:rPr lang="ru-RU" dirty="0" err="1"/>
              <a:t>мовою</a:t>
            </a:r>
            <a:r>
              <a:rPr lang="ru-RU" dirty="0"/>
              <a:t> (</a:t>
            </a:r>
            <a:r>
              <a:rPr lang="ru-RU" dirty="0" err="1"/>
              <a:t>російською</a:t>
            </a:r>
            <a:r>
              <a:rPr lang="ru-RU" dirty="0"/>
              <a:t> </a:t>
            </a:r>
            <a:r>
              <a:rPr lang="ru-RU" dirty="0" err="1"/>
              <a:t>мовою</a:t>
            </a:r>
            <a:r>
              <a:rPr lang="ru-RU" dirty="0"/>
              <a:t>). 11 </a:t>
            </a:r>
            <a:r>
              <a:rPr lang="ru-RU" dirty="0" err="1"/>
              <a:t>клас</a:t>
            </a:r>
            <a:r>
              <a:rPr lang="ru-RU" dirty="0"/>
              <a:t>» (авт. </a:t>
            </a:r>
            <a:r>
              <a:rPr lang="ru-RU" dirty="0" err="1"/>
              <a:t>Фіцайло</a:t>
            </a:r>
            <a:r>
              <a:rPr lang="ru-RU" dirty="0"/>
              <a:t> С. С., </a:t>
            </a:r>
            <a:r>
              <a:rPr lang="ru-RU" dirty="0" err="1"/>
              <a:t>Скрипник</a:t>
            </a:r>
            <a:r>
              <a:rPr lang="ru-RU" dirty="0"/>
              <a:t> Н. В., </a:t>
            </a:r>
            <a:r>
              <a:rPr lang="ru-RU" dirty="0" err="1"/>
              <a:t>Мердух</a:t>
            </a:r>
            <a:r>
              <a:rPr lang="ru-RU" dirty="0"/>
              <a:t> І. І., </a:t>
            </a:r>
            <a:r>
              <a:rPr lang="ru-RU" dirty="0" err="1"/>
              <a:t>Мирна</a:t>
            </a:r>
            <a:r>
              <a:rPr lang="ru-RU" dirty="0"/>
              <a:t> Л. П., Соболь В. І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150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Екологія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ru-RU" dirty="0"/>
              <a:t>«</a:t>
            </a: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екології</a:t>
            </a:r>
            <a:r>
              <a:rPr lang="ru-RU" dirty="0"/>
              <a:t>. 11 </a:t>
            </a:r>
            <a:r>
              <a:rPr lang="ru-RU" dirty="0" err="1"/>
              <a:t>клас</a:t>
            </a:r>
            <a:r>
              <a:rPr lang="ru-RU" dirty="0"/>
              <a:t>» (авт. Бойчук Ю. Д., </a:t>
            </a:r>
            <a:r>
              <a:rPr lang="ru-RU" dirty="0" err="1"/>
              <a:t>Малікова</a:t>
            </a:r>
            <a:r>
              <a:rPr lang="ru-RU" dirty="0"/>
              <a:t> С. О.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2013)</a:t>
            </a:r>
          </a:p>
        </p:txBody>
      </p:sp>
    </p:spTree>
    <p:extLst>
      <p:ext uri="{BB962C8B-B14F-4D97-AF65-F5344CB8AC3E}">
        <p14:creationId xmlns:p14="http://schemas.microsoft.com/office/powerpoint/2010/main" val="80187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Екологія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Посібник</a:t>
            </a:r>
            <a:r>
              <a:rPr lang="ru-RU" dirty="0"/>
              <a:t> </a:t>
            </a:r>
            <a:r>
              <a:rPr lang="ru-RU" dirty="0" err="1"/>
              <a:t>містить</a:t>
            </a:r>
            <a:r>
              <a:rPr lang="ru-RU" dirty="0"/>
              <a:t> 15 </a:t>
            </a:r>
            <a:r>
              <a:rPr lang="ru-RU" dirty="0" err="1"/>
              <a:t>варіантів</a:t>
            </a:r>
            <a:r>
              <a:rPr lang="ru-RU" dirty="0"/>
              <a:t> </a:t>
            </a:r>
            <a:r>
              <a:rPr lang="ru-RU" dirty="0" err="1"/>
              <a:t>атестаційних</a:t>
            </a:r>
            <a:r>
              <a:rPr lang="ru-RU" dirty="0"/>
              <a:t> </a:t>
            </a:r>
            <a:r>
              <a:rPr lang="ru-RU" dirty="0" err="1"/>
              <a:t>робіт</a:t>
            </a:r>
            <a:r>
              <a:rPr lang="ru-RU" dirty="0"/>
              <a:t>, </a:t>
            </a:r>
            <a:r>
              <a:rPr lang="uk-UA" dirty="0"/>
              <a:t>у</a:t>
            </a:r>
            <a:r>
              <a:rPr lang="ru-RU" dirty="0"/>
              <a:t> </a:t>
            </a:r>
            <a:r>
              <a:rPr lang="ru-RU" dirty="0" err="1"/>
              <a:t>яких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 </a:t>
            </a:r>
            <a:r>
              <a:rPr lang="ru-RU" dirty="0" err="1"/>
              <a:t>поділено</a:t>
            </a:r>
            <a:r>
              <a:rPr lang="ru-RU" dirty="0"/>
              <a:t> на два </a:t>
            </a:r>
            <a:r>
              <a:rPr lang="ru-RU" dirty="0" err="1"/>
              <a:t>окремі</a:t>
            </a:r>
            <a:r>
              <a:rPr lang="ru-RU" dirty="0"/>
              <a:t> блоки: А та Б. </a:t>
            </a:r>
          </a:p>
          <a:p>
            <a:pPr algn="just"/>
            <a:r>
              <a:rPr lang="ru-RU" dirty="0" err="1"/>
              <a:t>Кожний</a:t>
            </a:r>
            <a:r>
              <a:rPr lang="ru-RU" dirty="0"/>
              <a:t> </a:t>
            </a:r>
            <a:r>
              <a:rPr lang="ru-RU" dirty="0" err="1"/>
              <a:t>варіант</a:t>
            </a:r>
            <a:r>
              <a:rPr lang="ru-RU" dirty="0"/>
              <a:t> блоку А </a:t>
            </a:r>
            <a:r>
              <a:rPr lang="ru-RU" dirty="0" err="1"/>
              <a:t>складається</a:t>
            </a:r>
            <a:r>
              <a:rPr lang="ru-RU" dirty="0"/>
              <a:t> з 26 </a:t>
            </a:r>
            <a:r>
              <a:rPr lang="ru-RU" dirty="0" err="1" smtClean="0"/>
              <a:t>завдань</a:t>
            </a:r>
            <a:endParaRPr lang="ru-RU" dirty="0" smtClean="0"/>
          </a:p>
          <a:p>
            <a:pPr algn="just"/>
            <a:r>
              <a:rPr lang="ru-RU" dirty="0" err="1"/>
              <a:t>Кожний</a:t>
            </a:r>
            <a:r>
              <a:rPr lang="ru-RU" dirty="0"/>
              <a:t> </a:t>
            </a:r>
            <a:r>
              <a:rPr lang="ru-RU" dirty="0" err="1"/>
              <a:t>варіант</a:t>
            </a:r>
            <a:r>
              <a:rPr lang="ru-RU" dirty="0"/>
              <a:t> блоку Б представлено </a:t>
            </a:r>
            <a:r>
              <a:rPr lang="ru-RU" dirty="0" err="1"/>
              <a:t>двома</a:t>
            </a:r>
            <a:r>
              <a:rPr lang="ru-RU" dirty="0"/>
              <a:t> </a:t>
            </a:r>
            <a:r>
              <a:rPr lang="ru-RU" dirty="0" err="1"/>
              <a:t>завданнями</a:t>
            </a:r>
            <a:r>
              <a:rPr lang="ru-RU" dirty="0"/>
              <a:t> (№№ 27, 28)</a:t>
            </a:r>
          </a:p>
        </p:txBody>
      </p:sp>
    </p:spTree>
    <p:extLst>
      <p:ext uri="{BB962C8B-B14F-4D97-AF65-F5344CB8AC3E}">
        <p14:creationId xmlns:p14="http://schemas.microsoft.com/office/powerpoint/2010/main" val="425278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Екологія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ru-RU" dirty="0" err="1"/>
              <a:t>Атестаційна</a:t>
            </a:r>
            <a:r>
              <a:rPr lang="ru-RU" dirty="0"/>
              <a:t> робота для </a:t>
            </a:r>
            <a:r>
              <a:rPr lang="ru-RU" dirty="0" err="1"/>
              <a:t>учнів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вивчали</a:t>
            </a:r>
            <a:r>
              <a:rPr lang="ru-RU" dirty="0"/>
              <a:t> </a:t>
            </a:r>
            <a:r>
              <a:rPr lang="ru-RU" dirty="0" err="1"/>
              <a:t>навчальний</a:t>
            </a:r>
            <a:r>
              <a:rPr lang="ru-RU" dirty="0"/>
              <a:t> предмет «</a:t>
            </a:r>
            <a:r>
              <a:rPr lang="ru-RU" dirty="0" err="1"/>
              <a:t>Екологія</a:t>
            </a:r>
            <a:r>
              <a:rPr lang="ru-RU" dirty="0"/>
              <a:t>»  на </a:t>
            </a:r>
            <a:r>
              <a:rPr lang="ru-RU" dirty="0" err="1">
                <a:solidFill>
                  <a:srgbClr val="FF0000"/>
                </a:solidFill>
              </a:rPr>
              <a:t>академічному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рівні</a:t>
            </a:r>
            <a:r>
              <a:rPr lang="ru-RU" dirty="0">
                <a:solidFill>
                  <a:srgbClr val="FF0000"/>
                </a:solidFill>
              </a:rPr>
              <a:t> й </a:t>
            </a:r>
            <a:r>
              <a:rPr lang="ru-RU" dirty="0" err="1">
                <a:solidFill>
                  <a:srgbClr val="FF0000"/>
                </a:solidFill>
              </a:rPr>
              <a:t>рівні</a:t>
            </a:r>
            <a:r>
              <a:rPr lang="ru-RU" dirty="0">
                <a:solidFill>
                  <a:srgbClr val="FF0000"/>
                </a:solidFill>
              </a:rPr>
              <a:t> стандарту</a:t>
            </a:r>
            <a:r>
              <a:rPr lang="ru-RU" dirty="0"/>
              <a:t>, </a:t>
            </a:r>
            <a:r>
              <a:rPr lang="ru-RU" dirty="0" err="1"/>
              <a:t>складається</a:t>
            </a:r>
            <a:r>
              <a:rPr lang="ru-RU" dirty="0"/>
              <a:t> </a:t>
            </a:r>
            <a:r>
              <a:rPr lang="ru-RU" dirty="0" err="1"/>
              <a:t>тільки</a:t>
            </a:r>
            <a:r>
              <a:rPr lang="ru-RU" dirty="0"/>
              <a:t> </a:t>
            </a:r>
            <a:r>
              <a:rPr lang="ru-RU" dirty="0" err="1"/>
              <a:t>із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блоку </a:t>
            </a:r>
            <a:r>
              <a:rPr lang="ru-RU" dirty="0" smtClean="0"/>
              <a:t>А.</a:t>
            </a:r>
          </a:p>
          <a:p>
            <a:pPr>
              <a:lnSpc>
                <a:spcPct val="150000"/>
              </a:lnSpc>
            </a:pPr>
            <a:r>
              <a:rPr lang="ru-RU" dirty="0" err="1" smtClean="0"/>
              <a:t>Тривалість</a:t>
            </a:r>
            <a:r>
              <a:rPr lang="ru-RU" dirty="0" smtClean="0"/>
              <a:t> </a:t>
            </a:r>
            <a:r>
              <a:rPr lang="ru-RU" dirty="0" err="1" smtClean="0"/>
              <a:t>виконання</a:t>
            </a:r>
            <a:r>
              <a:rPr lang="ru-RU" dirty="0" smtClean="0"/>
              <a:t> - </a:t>
            </a:r>
            <a:r>
              <a:rPr lang="ru-RU" dirty="0">
                <a:solidFill>
                  <a:srgbClr val="FF0000"/>
                </a:solidFill>
              </a:rPr>
              <a:t>90</a:t>
            </a:r>
            <a:r>
              <a:rPr lang="ru-RU" dirty="0"/>
              <a:t> </a:t>
            </a:r>
            <a:r>
              <a:rPr lang="ru-RU" dirty="0" err="1"/>
              <a:t>хвилин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352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Екологія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Атестаційна</a:t>
            </a:r>
            <a:r>
              <a:rPr lang="ru-RU" dirty="0"/>
              <a:t> робота для </a:t>
            </a:r>
            <a:r>
              <a:rPr lang="ru-RU" dirty="0" err="1"/>
              <a:t>учнів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навчалися</a:t>
            </a:r>
            <a:r>
              <a:rPr lang="ru-RU" dirty="0"/>
              <a:t> за </a:t>
            </a:r>
            <a:r>
              <a:rPr lang="ru-RU" dirty="0" err="1"/>
              <a:t>програмою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профільного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рівня</a:t>
            </a:r>
            <a:r>
              <a:rPr lang="ru-RU" dirty="0"/>
              <a:t>, </a:t>
            </a:r>
            <a:r>
              <a:rPr lang="ru-RU" dirty="0" err="1"/>
              <a:t>складається</a:t>
            </a:r>
            <a:r>
              <a:rPr lang="ru-RU" dirty="0"/>
              <a:t> </a:t>
            </a:r>
            <a:r>
              <a:rPr lang="ru-RU" dirty="0" err="1"/>
              <a:t>із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</a:t>
            </a:r>
            <a:r>
              <a:rPr lang="ru-RU" dirty="0" err="1"/>
              <a:t>блоків</a:t>
            </a:r>
            <a:r>
              <a:rPr lang="ru-RU" dirty="0"/>
              <a:t> А та Б. </a:t>
            </a:r>
            <a:endParaRPr lang="ru-RU" dirty="0" smtClean="0"/>
          </a:p>
          <a:p>
            <a:pPr algn="just"/>
            <a:r>
              <a:rPr lang="ru-RU" dirty="0" smtClean="0"/>
              <a:t>Номер </a:t>
            </a:r>
            <a:r>
              <a:rPr lang="ru-RU" dirty="0" err="1"/>
              <a:t>варіанту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блоку Б </a:t>
            </a:r>
            <a:r>
              <a:rPr lang="ru-RU" dirty="0">
                <a:solidFill>
                  <a:srgbClr val="FF0000"/>
                </a:solidFill>
              </a:rPr>
              <a:t>повинен </a:t>
            </a:r>
            <a:r>
              <a:rPr lang="ru-RU" dirty="0" err="1">
                <a:solidFill>
                  <a:srgbClr val="FF0000"/>
                </a:solidFill>
              </a:rPr>
              <a:t>співвідноситись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/>
              <a:t>із</a:t>
            </a:r>
            <a:r>
              <a:rPr lang="ru-RU" dirty="0"/>
              <a:t> номером </a:t>
            </a:r>
            <a:r>
              <a:rPr lang="ru-RU" dirty="0" err="1"/>
              <a:t>варіанту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блоку А. </a:t>
            </a:r>
            <a:endParaRPr lang="ru-RU" dirty="0" smtClean="0"/>
          </a:p>
          <a:p>
            <a:pPr algn="just"/>
            <a:r>
              <a:rPr lang="ru-RU" dirty="0" smtClean="0"/>
              <a:t>На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 smtClean="0"/>
              <a:t>надається</a:t>
            </a:r>
            <a:r>
              <a:rPr lang="ru-RU" dirty="0" smtClean="0"/>
              <a:t> </a:t>
            </a:r>
            <a:r>
              <a:rPr lang="ru-RU" dirty="0">
                <a:solidFill>
                  <a:srgbClr val="FF0000"/>
                </a:solidFill>
              </a:rPr>
              <a:t>120</a:t>
            </a:r>
            <a:r>
              <a:rPr lang="ru-RU" dirty="0"/>
              <a:t> </a:t>
            </a:r>
            <a:r>
              <a:rPr lang="ru-RU" dirty="0" err="1"/>
              <a:t>хвилин</a:t>
            </a:r>
            <a:r>
              <a:rPr lang="ru-RU" dirty="0"/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060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Екологія. </a:t>
            </a:r>
            <a:r>
              <a:rPr lang="ru-RU" dirty="0" err="1"/>
              <a:t>Оформлення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Завдання</a:t>
            </a:r>
            <a:r>
              <a:rPr lang="ru-RU" dirty="0" smtClean="0"/>
              <a:t> </a:t>
            </a:r>
            <a:r>
              <a:rPr lang="ru-RU" dirty="0" err="1"/>
              <a:t>першої</a:t>
            </a:r>
            <a:r>
              <a:rPr lang="ru-RU" dirty="0"/>
              <a:t> та </a:t>
            </a:r>
            <a:r>
              <a:rPr lang="ru-RU" dirty="0" err="1"/>
              <a:t>другої</a:t>
            </a:r>
            <a:r>
              <a:rPr lang="ru-RU" dirty="0"/>
              <a:t> </a:t>
            </a:r>
            <a:r>
              <a:rPr lang="ru-RU" dirty="0" err="1"/>
              <a:t>частин</a:t>
            </a:r>
            <a:r>
              <a:rPr lang="ru-RU" dirty="0"/>
              <a:t> блоку А </a:t>
            </a:r>
            <a:r>
              <a:rPr lang="ru-RU" dirty="0" smtClean="0"/>
              <a:t>- у </a:t>
            </a:r>
            <a:r>
              <a:rPr lang="ru-RU" dirty="0"/>
              <a:t>бланку, </a:t>
            </a:r>
            <a:r>
              <a:rPr lang="ru-RU" dirty="0" err="1"/>
              <a:t>зразок</a:t>
            </a:r>
            <a:r>
              <a:rPr lang="ru-RU" dirty="0"/>
              <a:t> </a:t>
            </a:r>
            <a:r>
              <a:rPr lang="ru-RU" dirty="0" err="1"/>
              <a:t>якого</a:t>
            </a:r>
            <a:r>
              <a:rPr lang="ru-RU" dirty="0"/>
              <a:t> </a:t>
            </a:r>
            <a:r>
              <a:rPr lang="ru-RU" dirty="0" err="1"/>
              <a:t>поданий</a:t>
            </a:r>
            <a:r>
              <a:rPr lang="ru-RU" dirty="0"/>
              <a:t> у </a:t>
            </a:r>
            <a:r>
              <a:rPr lang="ru-RU" dirty="0" err="1"/>
              <a:t>збірнику</a:t>
            </a:r>
            <a:r>
              <a:rPr lang="ru-RU" dirty="0"/>
              <a:t>.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err="1" smtClean="0"/>
              <a:t>Відповіді</a:t>
            </a:r>
            <a:r>
              <a:rPr lang="ru-RU" dirty="0" smtClean="0"/>
              <a:t> </a:t>
            </a:r>
            <a:r>
              <a:rPr lang="ru-RU" dirty="0"/>
              <a:t>на </a:t>
            </a:r>
            <a:r>
              <a:rPr lang="ru-RU" dirty="0" err="1"/>
              <a:t>завдання</a:t>
            </a:r>
            <a:r>
              <a:rPr lang="ru-RU" dirty="0"/>
              <a:t> з </a:t>
            </a:r>
            <a:r>
              <a:rPr lang="ru-RU" dirty="0" err="1"/>
              <a:t>розгорнутою</a:t>
            </a:r>
            <a:r>
              <a:rPr lang="ru-RU" dirty="0"/>
              <a:t> </a:t>
            </a:r>
            <a:r>
              <a:rPr lang="ru-RU" dirty="0" err="1"/>
              <a:t>відповіддю</a:t>
            </a:r>
            <a:r>
              <a:rPr lang="ru-RU" dirty="0"/>
              <a:t> </a:t>
            </a:r>
            <a:r>
              <a:rPr lang="ru-RU" dirty="0" smtClean="0"/>
              <a:t>- </a:t>
            </a:r>
            <a:r>
              <a:rPr lang="ru-RU" dirty="0"/>
              <a:t>на </a:t>
            </a:r>
            <a:r>
              <a:rPr lang="ru-RU" dirty="0" err="1"/>
              <a:t>аркушах</a:t>
            </a:r>
            <a:r>
              <a:rPr lang="ru-RU" dirty="0"/>
              <a:t> </a:t>
            </a:r>
            <a:r>
              <a:rPr lang="ru-RU" dirty="0" err="1"/>
              <a:t>із</a:t>
            </a:r>
            <a:r>
              <a:rPr lang="ru-RU" dirty="0"/>
              <a:t> штампом </a:t>
            </a:r>
            <a:r>
              <a:rPr lang="ru-RU" dirty="0" err="1"/>
              <a:t>навчального</a:t>
            </a:r>
            <a:r>
              <a:rPr lang="ru-RU" dirty="0"/>
              <a:t> закладу. 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133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Математика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Учні</a:t>
            </a:r>
            <a:r>
              <a:rPr lang="ru-RU" dirty="0"/>
              <a:t> </a:t>
            </a:r>
            <a:r>
              <a:rPr lang="ru-RU" dirty="0" err="1"/>
              <a:t>загальноосвітніх</a:t>
            </a:r>
            <a:r>
              <a:rPr lang="ru-RU" dirty="0"/>
              <a:t> </a:t>
            </a:r>
            <a:r>
              <a:rPr lang="ru-RU" dirty="0" err="1"/>
              <a:t>класів</a:t>
            </a:r>
            <a:r>
              <a:rPr lang="ru-RU" dirty="0"/>
              <a:t> </a:t>
            </a:r>
            <a:r>
              <a:rPr lang="ru-RU" dirty="0" err="1"/>
              <a:t>виконують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 </a:t>
            </a:r>
            <a:r>
              <a:rPr lang="ru-RU" dirty="0" err="1"/>
              <a:t>першої</a:t>
            </a:r>
            <a:r>
              <a:rPr lang="ru-RU" dirty="0"/>
              <a:t> (12 </a:t>
            </a:r>
            <a:r>
              <a:rPr lang="ru-RU" dirty="0" err="1"/>
              <a:t>завдань</a:t>
            </a:r>
            <a:r>
              <a:rPr lang="ru-RU" dirty="0"/>
              <a:t>), </a:t>
            </a:r>
            <a:r>
              <a:rPr lang="ru-RU" dirty="0" err="1"/>
              <a:t>другої</a:t>
            </a:r>
            <a:r>
              <a:rPr lang="ru-RU" dirty="0"/>
              <a:t> (4 </a:t>
            </a:r>
            <a:r>
              <a:rPr lang="ru-RU" dirty="0" err="1"/>
              <a:t>завдання</a:t>
            </a:r>
            <a:r>
              <a:rPr lang="ru-RU" dirty="0"/>
              <a:t>) та </a:t>
            </a:r>
            <a:r>
              <a:rPr lang="ru-RU" dirty="0" err="1"/>
              <a:t>третьої</a:t>
            </a:r>
            <a:r>
              <a:rPr lang="ru-RU" dirty="0"/>
              <a:t> (3 </a:t>
            </a:r>
            <a:r>
              <a:rPr lang="ru-RU" dirty="0" err="1"/>
              <a:t>завдання</a:t>
            </a:r>
            <a:r>
              <a:rPr lang="ru-RU" dirty="0"/>
              <a:t>) </a:t>
            </a:r>
            <a:r>
              <a:rPr lang="ru-RU" dirty="0" err="1"/>
              <a:t>частин</a:t>
            </a:r>
            <a:r>
              <a:rPr lang="ru-RU" dirty="0"/>
              <a:t> </a:t>
            </a:r>
            <a:r>
              <a:rPr lang="ru-RU" dirty="0" err="1"/>
              <a:t>атестаційної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/>
              <a:t>Учні</a:t>
            </a:r>
            <a:r>
              <a:rPr lang="ru-RU" dirty="0"/>
              <a:t> </a:t>
            </a:r>
            <a:r>
              <a:rPr lang="ru-RU" dirty="0" err="1"/>
              <a:t>класів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з </a:t>
            </a:r>
            <a:r>
              <a:rPr lang="ru-RU" dirty="0" err="1">
                <a:solidFill>
                  <a:srgbClr val="FF0000"/>
                </a:solidFill>
              </a:rPr>
              <a:t>поглибленим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вивченням</a:t>
            </a:r>
            <a:r>
              <a:rPr lang="ru-RU" dirty="0">
                <a:solidFill>
                  <a:srgbClr val="FF0000"/>
                </a:solidFill>
              </a:rPr>
              <a:t> математики </a:t>
            </a:r>
            <a:r>
              <a:rPr lang="ru-RU" dirty="0" err="1"/>
              <a:t>виконують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 </a:t>
            </a:r>
            <a:r>
              <a:rPr lang="ru-RU" dirty="0" err="1"/>
              <a:t>першої</a:t>
            </a:r>
            <a:r>
              <a:rPr lang="ru-RU" dirty="0"/>
              <a:t>, </a:t>
            </a:r>
            <a:r>
              <a:rPr lang="ru-RU" dirty="0" err="1"/>
              <a:t>другої</a:t>
            </a:r>
            <a:r>
              <a:rPr lang="ru-RU" dirty="0"/>
              <a:t>, </a:t>
            </a:r>
            <a:r>
              <a:rPr lang="ru-RU" dirty="0" err="1"/>
              <a:t>третьої</a:t>
            </a:r>
            <a:r>
              <a:rPr lang="ru-RU" dirty="0"/>
              <a:t> та </a:t>
            </a:r>
            <a:r>
              <a:rPr lang="ru-RU" dirty="0" err="1"/>
              <a:t>четвертої</a:t>
            </a:r>
            <a:r>
              <a:rPr lang="ru-RU" dirty="0"/>
              <a:t> (2 </a:t>
            </a:r>
            <a:r>
              <a:rPr lang="ru-RU" dirty="0" err="1"/>
              <a:t>завдання</a:t>
            </a:r>
            <a:r>
              <a:rPr lang="ru-RU" dirty="0"/>
              <a:t>) </a:t>
            </a:r>
            <a:r>
              <a:rPr lang="ru-RU" dirty="0" err="1"/>
              <a:t>частин</a:t>
            </a:r>
            <a:r>
              <a:rPr lang="ru-RU" dirty="0"/>
              <a:t> </a:t>
            </a:r>
            <a:r>
              <a:rPr lang="ru-RU" dirty="0" err="1"/>
              <a:t>атестаційної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.</a:t>
            </a:r>
          </a:p>
          <a:p>
            <a:r>
              <a:rPr lang="uk-UA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056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Екологія. </a:t>
            </a:r>
            <a:r>
              <a:rPr lang="ru-RU" dirty="0" err="1"/>
              <a:t>Оформлення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Бланк </a:t>
            </a:r>
            <a:r>
              <a:rPr lang="ru-RU" dirty="0" err="1"/>
              <a:t>відповідей</a:t>
            </a:r>
            <a:r>
              <a:rPr lang="ru-RU" dirty="0"/>
              <a:t> </a:t>
            </a:r>
            <a:r>
              <a:rPr lang="ru-RU" dirty="0" err="1"/>
              <a:t>містить</a:t>
            </a:r>
            <a:r>
              <a:rPr lang="ru-RU" dirty="0"/>
              <a:t> </a:t>
            </a:r>
            <a:r>
              <a:rPr lang="ru-RU" dirty="0" err="1"/>
              <a:t>спеціально</a:t>
            </a:r>
            <a:r>
              <a:rPr lang="ru-RU" dirty="0"/>
              <a:t> </a:t>
            </a:r>
            <a:r>
              <a:rPr lang="ru-RU" dirty="0" err="1"/>
              <a:t>відведену</a:t>
            </a:r>
            <a:r>
              <a:rPr lang="ru-RU" dirty="0"/>
              <a:t> </a:t>
            </a:r>
            <a:r>
              <a:rPr lang="ru-RU" dirty="0" err="1"/>
              <a:t>частину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для </a:t>
            </a:r>
            <a:r>
              <a:rPr lang="ru-RU" dirty="0" err="1">
                <a:solidFill>
                  <a:srgbClr val="FF0000"/>
                </a:solidFill>
              </a:rPr>
              <a:t>внесення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змін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у </a:t>
            </a:r>
            <a:r>
              <a:rPr lang="ru-RU" dirty="0" err="1"/>
              <a:t>відповіді</a:t>
            </a:r>
            <a:r>
              <a:rPr lang="ru-RU" dirty="0"/>
              <a:t> </a:t>
            </a:r>
            <a:r>
              <a:rPr lang="ru-RU" dirty="0" err="1"/>
              <a:t>першої</a:t>
            </a:r>
            <a:r>
              <a:rPr lang="ru-RU" dirty="0"/>
              <a:t> та </a:t>
            </a:r>
            <a:r>
              <a:rPr lang="ru-RU" dirty="0" err="1"/>
              <a:t>другої</a:t>
            </a:r>
            <a:r>
              <a:rPr lang="ru-RU" dirty="0"/>
              <a:t> </a:t>
            </a:r>
            <a:r>
              <a:rPr lang="ru-RU" dirty="0" err="1"/>
              <a:t>частин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Таке</a:t>
            </a:r>
            <a:r>
              <a:rPr lang="ru-RU" dirty="0" smtClean="0"/>
              <a:t> </a:t>
            </a:r>
            <a:r>
              <a:rPr lang="ru-RU" dirty="0" err="1"/>
              <a:t>виправлення</a:t>
            </a:r>
            <a:r>
              <a:rPr lang="ru-RU" dirty="0"/>
              <a:t> не </a:t>
            </a:r>
            <a:r>
              <a:rPr lang="ru-RU" dirty="0" err="1"/>
              <a:t>веде</a:t>
            </a:r>
            <a:r>
              <a:rPr lang="ru-RU" dirty="0"/>
              <a:t> до </a:t>
            </a:r>
            <a:r>
              <a:rPr lang="ru-RU" dirty="0" err="1"/>
              <a:t>втрати</a:t>
            </a:r>
            <a:r>
              <a:rPr lang="ru-RU" dirty="0"/>
              <a:t> </a:t>
            </a:r>
            <a:r>
              <a:rPr lang="ru-RU" dirty="0" err="1"/>
              <a:t>балів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/>
              <a:t>ж </a:t>
            </a:r>
            <a:r>
              <a:rPr lang="ru-RU" dirty="0" err="1"/>
              <a:t>виправлення</a:t>
            </a:r>
            <a:r>
              <a:rPr lang="ru-RU" dirty="0"/>
              <a:t> </a:t>
            </a:r>
            <a:r>
              <a:rPr lang="ru-RU" dirty="0" err="1"/>
              <a:t>зроблено</a:t>
            </a:r>
            <a:r>
              <a:rPr lang="ru-RU" dirty="0"/>
              <a:t> в </a:t>
            </a:r>
            <a:r>
              <a:rPr lang="ru-RU" dirty="0" err="1"/>
              <a:t>основній</a:t>
            </a:r>
            <a:r>
              <a:rPr lang="ru-RU" dirty="0"/>
              <a:t> </a:t>
            </a:r>
            <a:r>
              <a:rPr lang="ru-RU" dirty="0" err="1"/>
              <a:t>частині</a:t>
            </a:r>
            <a:r>
              <a:rPr lang="ru-RU" dirty="0"/>
              <a:t> бланка </a:t>
            </a:r>
            <a:r>
              <a:rPr lang="ru-RU" dirty="0" err="1"/>
              <a:t>відповідей</a:t>
            </a:r>
            <a:r>
              <a:rPr lang="ru-RU" dirty="0"/>
              <a:t>, то </a:t>
            </a:r>
            <a:r>
              <a:rPr lang="ru-RU" dirty="0" err="1"/>
              <a:t>бали</a:t>
            </a:r>
            <a:r>
              <a:rPr lang="ru-RU" dirty="0"/>
              <a:t> за </a:t>
            </a:r>
            <a:r>
              <a:rPr lang="ru-RU" dirty="0" err="1"/>
              <a:t>таке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 не </a:t>
            </a:r>
            <a:r>
              <a:rPr lang="ru-RU" dirty="0" err="1"/>
              <a:t>нараховують</a:t>
            </a:r>
            <a:r>
              <a:rPr lang="ru-RU" dirty="0"/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366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Екологія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 smtClean="0"/>
              <a:t>Учням</a:t>
            </a:r>
            <a:r>
              <a:rPr lang="ru-RU" dirty="0" smtClean="0"/>
              <a:t> </a:t>
            </a:r>
            <a:r>
              <a:rPr lang="ru-RU" dirty="0">
                <a:solidFill>
                  <a:srgbClr val="FF0000"/>
                </a:solidFill>
              </a:rPr>
              <a:t>не </a:t>
            </a:r>
            <a:r>
              <a:rPr lang="ru-RU" dirty="0" err="1">
                <a:solidFill>
                  <a:srgbClr val="FF0000"/>
                </a:solidFill>
              </a:rPr>
              <a:t>дозволяє</a:t>
            </a:r>
            <a:r>
              <a:rPr lang="ru-RU" dirty="0" err="1"/>
              <a:t>ться</a:t>
            </a:r>
            <a:r>
              <a:rPr lang="ru-RU" dirty="0"/>
              <a:t> </a:t>
            </a:r>
            <a:r>
              <a:rPr lang="ru-RU" dirty="0" err="1"/>
              <a:t>користуватися</a:t>
            </a:r>
            <a:r>
              <a:rPr lang="ru-RU" dirty="0"/>
              <a:t> будь-</a:t>
            </a:r>
            <a:r>
              <a:rPr lang="ru-RU" dirty="0" err="1"/>
              <a:t>якими</a:t>
            </a:r>
            <a:r>
              <a:rPr lang="ru-RU" dirty="0"/>
              <a:t> </a:t>
            </a:r>
            <a:r>
              <a:rPr lang="ru-RU" dirty="0" err="1"/>
              <a:t>матеріалами</a:t>
            </a:r>
            <a:r>
              <a:rPr lang="ru-RU" dirty="0"/>
              <a:t> </a:t>
            </a:r>
            <a:r>
              <a:rPr lang="ru-RU" dirty="0" err="1"/>
              <a:t>чи</a:t>
            </a:r>
            <a:r>
              <a:rPr lang="ru-RU" dirty="0"/>
              <a:t> </a:t>
            </a:r>
            <a:r>
              <a:rPr lang="ru-RU" dirty="0" err="1"/>
              <a:t>посібниками</a:t>
            </a:r>
            <a:r>
              <a:rPr lang="ru-RU" dirty="0"/>
              <a:t>, </a:t>
            </a:r>
            <a:r>
              <a:rPr lang="ru-RU" dirty="0" err="1">
                <a:solidFill>
                  <a:srgbClr val="FF0000"/>
                </a:solidFill>
              </a:rPr>
              <a:t>крім</a:t>
            </a:r>
            <a:r>
              <a:rPr lang="ru-RU" dirty="0">
                <a:solidFill>
                  <a:srgbClr val="FF0000"/>
                </a:solidFill>
              </a:rPr>
              <a:t>  карт </a:t>
            </a:r>
            <a:r>
              <a:rPr lang="ru-RU" dirty="0" err="1">
                <a:solidFill>
                  <a:srgbClr val="FF0000"/>
                </a:solidFill>
              </a:rPr>
              <a:t>екологічного</a:t>
            </a:r>
            <a:r>
              <a:rPr lang="ru-RU" dirty="0">
                <a:solidFill>
                  <a:srgbClr val="FF0000"/>
                </a:solidFill>
              </a:rPr>
              <a:t> стану </a:t>
            </a:r>
            <a:r>
              <a:rPr lang="ru-RU" dirty="0" err="1">
                <a:solidFill>
                  <a:srgbClr val="FF0000"/>
                </a:solidFill>
              </a:rPr>
              <a:t>України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розміщені</a:t>
            </a:r>
            <a:r>
              <a:rPr lang="ru-RU" dirty="0"/>
              <a:t> в </a:t>
            </a:r>
            <a:r>
              <a:rPr lang="ru-RU" dirty="0" err="1"/>
              <a:t>шкільних</a:t>
            </a:r>
            <a:r>
              <a:rPr lang="ru-RU" dirty="0"/>
              <a:t> </a:t>
            </a:r>
            <a:r>
              <a:rPr lang="ru-RU" dirty="0" err="1"/>
              <a:t>географічних</a:t>
            </a:r>
            <a:r>
              <a:rPr lang="ru-RU" dirty="0"/>
              <a:t> атласах: «Атлас 8 </a:t>
            </a:r>
            <a:r>
              <a:rPr lang="ru-RU" dirty="0" err="1"/>
              <a:t>клас</a:t>
            </a:r>
            <a:r>
              <a:rPr lang="ru-RU" dirty="0"/>
              <a:t>. </a:t>
            </a:r>
            <a:r>
              <a:rPr lang="ru-RU" dirty="0" err="1"/>
              <a:t>Фізична</a:t>
            </a:r>
            <a:r>
              <a:rPr lang="ru-RU" dirty="0"/>
              <a:t> </a:t>
            </a:r>
            <a:r>
              <a:rPr lang="ru-RU" dirty="0" err="1"/>
              <a:t>географія</a:t>
            </a:r>
            <a:r>
              <a:rPr lang="ru-RU" dirty="0"/>
              <a:t> </a:t>
            </a:r>
            <a:r>
              <a:rPr lang="ru-RU" dirty="0" err="1"/>
              <a:t>України</a:t>
            </a:r>
            <a:r>
              <a:rPr lang="ru-RU" dirty="0"/>
              <a:t>» (ДНВП «</a:t>
            </a:r>
            <a:r>
              <a:rPr lang="ru-RU" dirty="0" err="1"/>
              <a:t>Картографія</a:t>
            </a:r>
            <a:r>
              <a:rPr lang="ru-RU" dirty="0"/>
              <a:t>», 2006-2011) та «</a:t>
            </a:r>
            <a:r>
              <a:rPr lang="ru-RU" dirty="0" err="1"/>
              <a:t>Фізична</a:t>
            </a:r>
            <a:r>
              <a:rPr lang="ru-RU" dirty="0"/>
              <a:t> </a:t>
            </a:r>
            <a:r>
              <a:rPr lang="ru-RU" dirty="0" err="1"/>
              <a:t>географія</a:t>
            </a:r>
            <a:r>
              <a:rPr lang="ru-RU" dirty="0"/>
              <a:t> </a:t>
            </a:r>
            <a:r>
              <a:rPr lang="ru-RU" dirty="0" err="1"/>
              <a:t>України</a:t>
            </a:r>
            <a:r>
              <a:rPr lang="ru-RU" dirty="0"/>
              <a:t>. Атлас для </a:t>
            </a:r>
            <a:r>
              <a:rPr lang="ru-RU" dirty="0" err="1"/>
              <a:t>учнів</a:t>
            </a:r>
            <a:r>
              <a:rPr lang="ru-RU" dirty="0"/>
              <a:t> 8 </a:t>
            </a:r>
            <a:r>
              <a:rPr lang="ru-RU" dirty="0" err="1"/>
              <a:t>класу</a:t>
            </a:r>
            <a:r>
              <a:rPr lang="ru-RU" dirty="0"/>
              <a:t>» (ЗАТ «</a:t>
            </a:r>
            <a:r>
              <a:rPr lang="ru-RU" dirty="0" err="1"/>
              <a:t>Інститут</a:t>
            </a:r>
            <a:r>
              <a:rPr lang="ru-RU" dirty="0"/>
              <a:t> </a:t>
            </a:r>
            <a:r>
              <a:rPr lang="ru-RU" dirty="0" err="1"/>
              <a:t>передових</a:t>
            </a:r>
            <a:r>
              <a:rPr lang="ru-RU" dirty="0"/>
              <a:t> </a:t>
            </a:r>
            <a:r>
              <a:rPr lang="ru-RU" dirty="0" err="1"/>
              <a:t>технологій</a:t>
            </a:r>
            <a:r>
              <a:rPr lang="ru-RU" dirty="0"/>
              <a:t>», 2008, 2009). </a:t>
            </a:r>
          </a:p>
        </p:txBody>
      </p:sp>
    </p:spTree>
    <p:extLst>
      <p:ext uri="{BB962C8B-B14F-4D97-AF65-F5344CB8AC3E}">
        <p14:creationId xmlns:p14="http://schemas.microsoft.com/office/powerpoint/2010/main" val="150224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Екологія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200000"/>
              </a:lnSpc>
            </a:pPr>
            <a:r>
              <a:rPr lang="ru-RU" dirty="0"/>
              <a:t>Для </a:t>
            </a:r>
            <a:r>
              <a:rPr lang="ru-RU" dirty="0" err="1"/>
              <a:t>обчислення</a:t>
            </a:r>
            <a:r>
              <a:rPr lang="ru-RU" dirty="0"/>
              <a:t> </a:t>
            </a:r>
            <a:r>
              <a:rPr lang="ru-RU" dirty="0" err="1"/>
              <a:t>даних</a:t>
            </a:r>
            <a:r>
              <a:rPr lang="ru-RU" dirty="0"/>
              <a:t> </a:t>
            </a:r>
            <a:r>
              <a:rPr lang="ru-RU" dirty="0" err="1"/>
              <a:t>учні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можуть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користуватися</a:t>
            </a:r>
            <a:r>
              <a:rPr lang="ru-RU" dirty="0"/>
              <a:t> калькулятором.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361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Ф</a:t>
            </a:r>
            <a:r>
              <a:rPr lang="ru-RU" dirty="0" err="1"/>
              <a:t>ізик</a:t>
            </a:r>
            <a:r>
              <a:rPr lang="uk-UA" dirty="0" smtClean="0"/>
              <a:t>а: </a:t>
            </a:r>
            <a:r>
              <a:rPr lang="uk-UA" dirty="0"/>
              <a:t>Ф</a:t>
            </a:r>
            <a:r>
              <a:rPr lang="ru-RU" dirty="0" err="1"/>
              <a:t>ізик</a:t>
            </a:r>
            <a:r>
              <a:rPr lang="uk-UA" dirty="0"/>
              <a:t>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«</a:t>
            </a: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фізики</a:t>
            </a:r>
            <a:r>
              <a:rPr lang="ru-RU" dirty="0"/>
              <a:t>. 11 </a:t>
            </a:r>
            <a:r>
              <a:rPr lang="ru-RU" dirty="0" err="1"/>
              <a:t>клас</a:t>
            </a:r>
            <a:r>
              <a:rPr lang="ru-RU" dirty="0"/>
              <a:t>» (</a:t>
            </a:r>
            <a:r>
              <a:rPr lang="ru-RU" dirty="0" err="1"/>
              <a:t>автори</a:t>
            </a:r>
            <a:r>
              <a:rPr lang="ru-RU" dirty="0"/>
              <a:t>: </a:t>
            </a:r>
            <a:r>
              <a:rPr lang="ru-RU" dirty="0" err="1"/>
              <a:t>Непорожня</a:t>
            </a:r>
            <a:r>
              <a:rPr lang="ru-RU" dirty="0"/>
              <a:t> Л. В., Петренко А. М., </a:t>
            </a:r>
            <a:r>
              <a:rPr lang="ru-RU" dirty="0" err="1"/>
              <a:t>Галаганюк</a:t>
            </a:r>
            <a:r>
              <a:rPr lang="ru-RU" dirty="0"/>
              <a:t> Л. В., </a:t>
            </a:r>
            <a:r>
              <a:rPr lang="ru-RU" dirty="0" err="1"/>
              <a:t>Засєкін</a:t>
            </a:r>
            <a:r>
              <a:rPr lang="ru-RU" dirty="0"/>
              <a:t> Д. О., Селезнев Ю. О., </a:t>
            </a:r>
            <a:r>
              <a:rPr lang="ru-RU" dirty="0" err="1"/>
              <a:t>Овсянніков</a:t>
            </a:r>
            <a:r>
              <a:rPr lang="ru-RU" dirty="0"/>
              <a:t> О. А.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: 2013)</a:t>
            </a:r>
          </a:p>
        </p:txBody>
      </p:sp>
    </p:spTree>
    <p:extLst>
      <p:ext uri="{BB962C8B-B14F-4D97-AF65-F5344CB8AC3E}">
        <p14:creationId xmlns:p14="http://schemas.microsoft.com/office/powerpoint/2010/main" val="95375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Ф</a:t>
            </a:r>
            <a:r>
              <a:rPr lang="ru-RU" dirty="0" err="1"/>
              <a:t>ізик</a:t>
            </a:r>
            <a:r>
              <a:rPr lang="uk-UA" dirty="0"/>
              <a:t>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Варіанти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різних</a:t>
            </a:r>
            <a:r>
              <a:rPr lang="ru-RU" dirty="0"/>
              <a:t> </a:t>
            </a:r>
            <a:r>
              <a:rPr lang="ru-RU" dirty="0" err="1"/>
              <a:t>профілів</a:t>
            </a:r>
            <a:r>
              <a:rPr lang="ru-RU" dirty="0"/>
              <a:t> </a:t>
            </a:r>
            <a:r>
              <a:rPr lang="ru-RU" dirty="0" err="1"/>
              <a:t>формуються</a:t>
            </a:r>
            <a:r>
              <a:rPr lang="ru-RU" dirty="0"/>
              <a:t> так:</a:t>
            </a:r>
          </a:p>
          <a:p>
            <a:r>
              <a:rPr lang="ru-RU" dirty="0"/>
              <a:t>- </a:t>
            </a:r>
            <a:r>
              <a:rPr lang="ru-RU" i="1" dirty="0"/>
              <a:t>для</a:t>
            </a:r>
            <a:r>
              <a:rPr lang="ru-RU" dirty="0"/>
              <a:t> </a:t>
            </a:r>
            <a:r>
              <a:rPr lang="ru-RU" i="1" dirty="0" err="1"/>
              <a:t>учнів</a:t>
            </a:r>
            <a:r>
              <a:rPr lang="ru-RU" i="1" dirty="0"/>
              <a:t>, </a:t>
            </a:r>
            <a:r>
              <a:rPr lang="ru-RU" i="1" dirty="0" err="1"/>
              <a:t>які</a:t>
            </a:r>
            <a:r>
              <a:rPr lang="ru-RU" i="1" dirty="0"/>
              <a:t> </a:t>
            </a:r>
            <a:r>
              <a:rPr lang="ru-RU" i="1" dirty="0" err="1"/>
              <a:t>вивчали</a:t>
            </a:r>
            <a:r>
              <a:rPr lang="ru-RU" i="1" dirty="0"/>
              <a:t> </a:t>
            </a:r>
            <a:r>
              <a:rPr lang="ru-RU" i="1" dirty="0" err="1"/>
              <a:t>фізику</a:t>
            </a:r>
            <a:r>
              <a:rPr lang="ru-RU" i="1" dirty="0"/>
              <a:t> за </a:t>
            </a:r>
            <a:r>
              <a:rPr lang="ru-RU" i="1" dirty="0" err="1"/>
              <a:t>програмою</a:t>
            </a:r>
            <a:r>
              <a:rPr lang="ru-RU" i="1" dirty="0"/>
              <a:t> </a:t>
            </a:r>
            <a:r>
              <a:rPr lang="ru-RU" i="1" dirty="0" err="1">
                <a:solidFill>
                  <a:srgbClr val="FF0000"/>
                </a:solidFill>
              </a:rPr>
              <a:t>рівня</a:t>
            </a:r>
            <a:r>
              <a:rPr lang="ru-RU" i="1" dirty="0">
                <a:solidFill>
                  <a:srgbClr val="FF0000"/>
                </a:solidFill>
              </a:rPr>
              <a:t> стандарту</a:t>
            </a:r>
            <a:r>
              <a:rPr lang="ru-RU" dirty="0"/>
              <a:t>, </a:t>
            </a:r>
            <a:r>
              <a:rPr lang="ru-RU" dirty="0" err="1"/>
              <a:t>варіант</a:t>
            </a:r>
            <a:r>
              <a:rPr lang="ru-RU" dirty="0"/>
              <a:t> </a:t>
            </a:r>
            <a:r>
              <a:rPr lang="ru-RU" dirty="0" err="1"/>
              <a:t>складається</a:t>
            </a:r>
            <a:r>
              <a:rPr lang="ru-RU" dirty="0"/>
              <a:t> з 8 </a:t>
            </a:r>
            <a:r>
              <a:rPr lang="ru-RU" dirty="0" err="1"/>
              <a:t>тестових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</a:t>
            </a:r>
            <a:r>
              <a:rPr lang="ru-RU" dirty="0" err="1"/>
              <a:t>першого</a:t>
            </a:r>
            <a:r>
              <a:rPr lang="ru-RU" dirty="0"/>
              <a:t> </a:t>
            </a:r>
            <a:r>
              <a:rPr lang="ru-RU" dirty="0" err="1"/>
              <a:t>рівня</a:t>
            </a:r>
            <a:r>
              <a:rPr lang="ru-RU" dirty="0"/>
              <a:t> (</a:t>
            </a:r>
            <a:r>
              <a:rPr lang="ru-RU" dirty="0" err="1"/>
              <a:t>завдання</a:t>
            </a:r>
            <a:r>
              <a:rPr lang="ru-RU" dirty="0"/>
              <a:t> 1.1 – 1.8),</a:t>
            </a:r>
          </a:p>
          <a:p>
            <a:r>
              <a:rPr lang="ru-RU" dirty="0"/>
              <a:t>4 </a:t>
            </a:r>
            <a:r>
              <a:rPr lang="ru-RU" dirty="0" err="1"/>
              <a:t>тестових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другого </a:t>
            </a:r>
            <a:r>
              <a:rPr lang="ru-RU" dirty="0" err="1"/>
              <a:t>рівня</a:t>
            </a:r>
            <a:r>
              <a:rPr lang="ru-RU" dirty="0"/>
              <a:t> (2.1 – 2.4) і 3 </a:t>
            </a:r>
            <a:r>
              <a:rPr lang="ru-RU" dirty="0" err="1"/>
              <a:t>завдань</a:t>
            </a:r>
            <a:r>
              <a:rPr lang="ru-RU" dirty="0"/>
              <a:t> (3.1 – 3.3) </a:t>
            </a:r>
            <a:r>
              <a:rPr lang="ru-RU" dirty="0" err="1"/>
              <a:t>третього</a:t>
            </a:r>
            <a:r>
              <a:rPr lang="ru-RU" dirty="0"/>
              <a:t> </a:t>
            </a:r>
            <a:r>
              <a:rPr lang="ru-RU" dirty="0" err="1"/>
              <a:t>рівня</a:t>
            </a:r>
            <a:r>
              <a:rPr lang="ru-RU" dirty="0" smtClean="0"/>
              <a:t>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186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Ф</a:t>
            </a:r>
            <a:r>
              <a:rPr lang="ru-RU" dirty="0" err="1"/>
              <a:t>ізик</a:t>
            </a:r>
            <a:r>
              <a:rPr lang="uk-UA" dirty="0"/>
              <a:t>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- </a:t>
            </a:r>
            <a:r>
              <a:rPr lang="ru-RU" i="1" dirty="0"/>
              <a:t>для</a:t>
            </a:r>
            <a:r>
              <a:rPr lang="ru-RU" dirty="0"/>
              <a:t> </a:t>
            </a:r>
            <a:r>
              <a:rPr lang="ru-RU" i="1" dirty="0" err="1"/>
              <a:t>учнів</a:t>
            </a:r>
            <a:r>
              <a:rPr lang="ru-RU" i="1" dirty="0"/>
              <a:t>, </a:t>
            </a:r>
            <a:r>
              <a:rPr lang="ru-RU" i="1" dirty="0" err="1"/>
              <a:t>які</a:t>
            </a:r>
            <a:r>
              <a:rPr lang="ru-RU" i="1" dirty="0"/>
              <a:t> </a:t>
            </a:r>
            <a:r>
              <a:rPr lang="ru-RU" i="1" dirty="0" err="1"/>
              <a:t>вивчали</a:t>
            </a:r>
            <a:r>
              <a:rPr lang="ru-RU" i="1" dirty="0"/>
              <a:t> </a:t>
            </a:r>
            <a:r>
              <a:rPr lang="ru-RU" i="1" dirty="0" err="1"/>
              <a:t>фізику</a:t>
            </a:r>
            <a:r>
              <a:rPr lang="ru-RU" i="1" dirty="0"/>
              <a:t> за </a:t>
            </a:r>
            <a:r>
              <a:rPr lang="ru-RU" i="1" dirty="0" err="1"/>
              <a:t>програмою</a:t>
            </a:r>
            <a:r>
              <a:rPr lang="ru-RU" i="1" dirty="0"/>
              <a:t> </a:t>
            </a:r>
            <a:r>
              <a:rPr lang="ru-RU" i="1" dirty="0" err="1">
                <a:solidFill>
                  <a:srgbClr val="FF0000"/>
                </a:solidFill>
              </a:rPr>
              <a:t>академічного</a:t>
            </a:r>
            <a:r>
              <a:rPr lang="ru-RU" i="1" dirty="0">
                <a:solidFill>
                  <a:srgbClr val="FF0000"/>
                </a:solidFill>
              </a:rPr>
              <a:t> </a:t>
            </a:r>
            <a:r>
              <a:rPr lang="ru-RU" i="1" dirty="0" err="1">
                <a:solidFill>
                  <a:srgbClr val="FF0000"/>
                </a:solidFill>
              </a:rPr>
              <a:t>рівня</a:t>
            </a:r>
            <a:r>
              <a:rPr lang="ru-RU" i="1" dirty="0"/>
              <a:t>, </a:t>
            </a:r>
            <a:r>
              <a:rPr lang="ru-RU" dirty="0" err="1"/>
              <a:t>варіант</a:t>
            </a:r>
            <a:r>
              <a:rPr lang="ru-RU" dirty="0"/>
              <a:t> </a:t>
            </a:r>
            <a:r>
              <a:rPr lang="ru-RU" dirty="0" err="1"/>
              <a:t>складається</a:t>
            </a:r>
            <a:r>
              <a:rPr lang="ru-RU" dirty="0"/>
              <a:t> з 8 </a:t>
            </a:r>
            <a:r>
              <a:rPr lang="ru-RU" dirty="0" err="1"/>
              <a:t>тестових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</a:t>
            </a:r>
            <a:r>
              <a:rPr lang="ru-RU" dirty="0" err="1"/>
              <a:t>першого</a:t>
            </a:r>
            <a:r>
              <a:rPr lang="ru-RU" dirty="0"/>
              <a:t> </a:t>
            </a:r>
            <a:r>
              <a:rPr lang="ru-RU" dirty="0" err="1"/>
              <a:t>рівня</a:t>
            </a:r>
            <a:r>
              <a:rPr lang="ru-RU" dirty="0"/>
              <a:t> (</a:t>
            </a:r>
            <a:r>
              <a:rPr lang="ru-RU" dirty="0" err="1"/>
              <a:t>завдання</a:t>
            </a:r>
            <a:r>
              <a:rPr lang="ru-RU" dirty="0"/>
              <a:t> 1.1 – 1.8),</a:t>
            </a:r>
          </a:p>
          <a:p>
            <a:r>
              <a:rPr lang="ru-RU" dirty="0"/>
              <a:t>4 </a:t>
            </a:r>
            <a:r>
              <a:rPr lang="ru-RU" dirty="0" err="1"/>
              <a:t>тестових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другого </a:t>
            </a:r>
            <a:r>
              <a:rPr lang="ru-RU" dirty="0" err="1"/>
              <a:t>рівня</a:t>
            </a:r>
            <a:r>
              <a:rPr lang="ru-RU" dirty="0"/>
              <a:t> (2.1 – 2.4), 3 </a:t>
            </a:r>
            <a:r>
              <a:rPr lang="ru-RU" dirty="0" err="1"/>
              <a:t>завдань</a:t>
            </a:r>
            <a:r>
              <a:rPr lang="ru-RU" dirty="0"/>
              <a:t> </a:t>
            </a:r>
            <a:r>
              <a:rPr lang="ru-RU" dirty="0" err="1"/>
              <a:t>третього</a:t>
            </a:r>
            <a:r>
              <a:rPr lang="ru-RU" dirty="0"/>
              <a:t> </a:t>
            </a:r>
            <a:r>
              <a:rPr lang="ru-RU" dirty="0" err="1"/>
              <a:t>рівня</a:t>
            </a:r>
            <a:r>
              <a:rPr lang="ru-RU" dirty="0"/>
              <a:t> (3.1 – 3.3)  і 1 </a:t>
            </a:r>
            <a:r>
              <a:rPr lang="ru-RU" dirty="0" err="1"/>
              <a:t>завдання</a:t>
            </a:r>
            <a:r>
              <a:rPr lang="ru-RU" dirty="0"/>
              <a:t> четвертого </a:t>
            </a:r>
            <a:r>
              <a:rPr lang="ru-RU" dirty="0" err="1"/>
              <a:t>рівня</a:t>
            </a:r>
            <a:r>
              <a:rPr lang="ru-RU" dirty="0"/>
              <a:t> (4.1);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300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Ф</a:t>
            </a:r>
            <a:r>
              <a:rPr lang="ru-RU" dirty="0" err="1"/>
              <a:t>ізик</a:t>
            </a:r>
            <a:r>
              <a:rPr lang="uk-UA" dirty="0"/>
              <a:t>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- </a:t>
            </a:r>
            <a:r>
              <a:rPr lang="ru-RU" i="1" dirty="0"/>
              <a:t>для</a:t>
            </a:r>
            <a:r>
              <a:rPr lang="ru-RU" dirty="0"/>
              <a:t> </a:t>
            </a:r>
            <a:r>
              <a:rPr lang="ru-RU" i="1" dirty="0" err="1"/>
              <a:t>учнів</a:t>
            </a:r>
            <a:r>
              <a:rPr lang="ru-RU" i="1" dirty="0"/>
              <a:t>, </a:t>
            </a:r>
            <a:r>
              <a:rPr lang="ru-RU" i="1" dirty="0" err="1"/>
              <a:t>які</a:t>
            </a:r>
            <a:r>
              <a:rPr lang="ru-RU" i="1" dirty="0"/>
              <a:t> </a:t>
            </a:r>
            <a:r>
              <a:rPr lang="ru-RU" i="1" dirty="0" err="1"/>
              <a:t>вивчали</a:t>
            </a:r>
            <a:r>
              <a:rPr lang="ru-RU" i="1" dirty="0"/>
              <a:t> </a:t>
            </a:r>
            <a:r>
              <a:rPr lang="ru-RU" i="1" dirty="0" err="1"/>
              <a:t>фізику</a:t>
            </a:r>
            <a:r>
              <a:rPr lang="ru-RU" i="1" dirty="0"/>
              <a:t> за </a:t>
            </a:r>
            <a:r>
              <a:rPr lang="ru-RU" i="1" dirty="0" err="1"/>
              <a:t>програмою</a:t>
            </a:r>
            <a:r>
              <a:rPr lang="ru-RU" i="1" dirty="0"/>
              <a:t> </a:t>
            </a:r>
            <a:r>
              <a:rPr lang="ru-RU" i="1" dirty="0" err="1">
                <a:solidFill>
                  <a:srgbClr val="FF0000"/>
                </a:solidFill>
              </a:rPr>
              <a:t>профільного</a:t>
            </a:r>
            <a:r>
              <a:rPr lang="ru-RU" i="1" dirty="0">
                <a:solidFill>
                  <a:srgbClr val="FF0000"/>
                </a:solidFill>
              </a:rPr>
              <a:t> </a:t>
            </a:r>
            <a:r>
              <a:rPr lang="ru-RU" i="1" dirty="0" err="1">
                <a:solidFill>
                  <a:srgbClr val="FF0000"/>
                </a:solidFill>
              </a:rPr>
              <a:t>рівня</a:t>
            </a:r>
            <a:r>
              <a:rPr lang="ru-RU" i="1" dirty="0"/>
              <a:t>, </a:t>
            </a:r>
            <a:r>
              <a:rPr lang="ru-RU" dirty="0" err="1"/>
              <a:t>варіант</a:t>
            </a:r>
            <a:r>
              <a:rPr lang="ru-RU" dirty="0"/>
              <a:t> </a:t>
            </a:r>
            <a:r>
              <a:rPr lang="ru-RU" dirty="0" err="1"/>
              <a:t>складається</a:t>
            </a:r>
            <a:r>
              <a:rPr lang="ru-RU" dirty="0"/>
              <a:t> з 9 </a:t>
            </a:r>
            <a:r>
              <a:rPr lang="ru-RU" dirty="0" err="1"/>
              <a:t>тестових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</a:t>
            </a:r>
            <a:r>
              <a:rPr lang="ru-RU" dirty="0" err="1"/>
              <a:t>першого</a:t>
            </a:r>
            <a:r>
              <a:rPr lang="ru-RU" dirty="0"/>
              <a:t> </a:t>
            </a:r>
            <a:r>
              <a:rPr lang="ru-RU" dirty="0" err="1"/>
              <a:t>рівня</a:t>
            </a:r>
            <a:r>
              <a:rPr lang="ru-RU" dirty="0"/>
              <a:t> (</a:t>
            </a:r>
            <a:r>
              <a:rPr lang="ru-RU" dirty="0" err="1"/>
              <a:t>завдання</a:t>
            </a:r>
            <a:r>
              <a:rPr lang="ru-RU" dirty="0"/>
              <a:t> 1.1 – 1.9),</a:t>
            </a:r>
          </a:p>
          <a:p>
            <a:r>
              <a:rPr lang="ru-RU" dirty="0"/>
              <a:t>5 </a:t>
            </a:r>
            <a:r>
              <a:rPr lang="ru-RU" dirty="0" err="1"/>
              <a:t>тестових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другого </a:t>
            </a:r>
            <a:r>
              <a:rPr lang="ru-RU" dirty="0" err="1"/>
              <a:t>рівня</a:t>
            </a:r>
            <a:r>
              <a:rPr lang="ru-RU" dirty="0"/>
              <a:t> (2.1 – 2.5), 4 </a:t>
            </a:r>
            <a:r>
              <a:rPr lang="ru-RU" dirty="0" err="1"/>
              <a:t>завдань</a:t>
            </a:r>
            <a:r>
              <a:rPr lang="ru-RU" dirty="0"/>
              <a:t> </a:t>
            </a:r>
            <a:r>
              <a:rPr lang="ru-RU" dirty="0" err="1"/>
              <a:t>третього</a:t>
            </a:r>
            <a:r>
              <a:rPr lang="ru-RU" dirty="0"/>
              <a:t> </a:t>
            </a:r>
            <a:r>
              <a:rPr lang="ru-RU" dirty="0" err="1"/>
              <a:t>рівня</a:t>
            </a:r>
            <a:r>
              <a:rPr lang="ru-RU" dirty="0"/>
              <a:t> (3.1 – 3.4) та 2 </a:t>
            </a:r>
            <a:r>
              <a:rPr lang="ru-RU" dirty="0" err="1"/>
              <a:t>завдань</a:t>
            </a:r>
            <a:r>
              <a:rPr lang="ru-RU" dirty="0"/>
              <a:t> четвертого </a:t>
            </a:r>
            <a:r>
              <a:rPr lang="ru-RU" dirty="0" err="1"/>
              <a:t>рівня</a:t>
            </a:r>
            <a:r>
              <a:rPr lang="ru-RU" dirty="0"/>
              <a:t> (4.1 і 4.2).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170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Фізика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На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 smtClean="0"/>
              <a:t>роботи</a:t>
            </a:r>
            <a:r>
              <a:rPr lang="ru-RU" dirty="0" smtClean="0"/>
              <a:t> </a:t>
            </a:r>
            <a:r>
              <a:rPr lang="ru-RU" dirty="0"/>
              <a:t>для </a:t>
            </a:r>
            <a:r>
              <a:rPr lang="ru-RU" dirty="0" err="1"/>
              <a:t>учнів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вивчали</a:t>
            </a:r>
            <a:r>
              <a:rPr lang="ru-RU" dirty="0"/>
              <a:t> </a:t>
            </a:r>
            <a:r>
              <a:rPr lang="ru-RU" dirty="0" err="1"/>
              <a:t>фізику</a:t>
            </a:r>
            <a:r>
              <a:rPr lang="ru-RU" dirty="0"/>
              <a:t> за </a:t>
            </a:r>
            <a:r>
              <a:rPr lang="ru-RU" dirty="0" err="1"/>
              <a:t>програмою</a:t>
            </a:r>
            <a:r>
              <a:rPr lang="ru-RU" dirty="0"/>
              <a:t> </a:t>
            </a:r>
            <a:r>
              <a:rPr lang="ru-RU" dirty="0" err="1"/>
              <a:t>рівня</a:t>
            </a:r>
            <a:r>
              <a:rPr lang="ru-RU" dirty="0"/>
              <a:t> стандарту і </a:t>
            </a:r>
            <a:r>
              <a:rPr lang="ru-RU" dirty="0" err="1"/>
              <a:t>академічному</a:t>
            </a:r>
            <a:r>
              <a:rPr lang="ru-RU" dirty="0"/>
              <a:t> </a:t>
            </a:r>
            <a:r>
              <a:rPr lang="ru-RU" dirty="0" err="1"/>
              <a:t>рівні</a:t>
            </a:r>
            <a:r>
              <a:rPr lang="ru-RU" dirty="0"/>
              <a:t>, </a:t>
            </a:r>
            <a:r>
              <a:rPr lang="ru-RU" dirty="0" err="1"/>
              <a:t>відводиться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90</a:t>
            </a:r>
            <a:r>
              <a:rPr lang="ru-RU" dirty="0"/>
              <a:t> </a:t>
            </a:r>
            <a:r>
              <a:rPr lang="ru-RU" dirty="0" err="1"/>
              <a:t>хвилин</a:t>
            </a:r>
            <a:r>
              <a:rPr lang="ru-RU" dirty="0"/>
              <a:t>. </a:t>
            </a:r>
          </a:p>
          <a:p>
            <a:pPr algn="just"/>
            <a:r>
              <a:rPr lang="ru-RU" dirty="0" smtClean="0"/>
              <a:t>Для </a:t>
            </a:r>
            <a:r>
              <a:rPr lang="ru-RU" dirty="0" err="1"/>
              <a:t>учнів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вивчали</a:t>
            </a:r>
            <a:r>
              <a:rPr lang="ru-RU" dirty="0"/>
              <a:t> </a:t>
            </a:r>
            <a:r>
              <a:rPr lang="ru-RU" dirty="0" err="1"/>
              <a:t>фізику</a:t>
            </a:r>
            <a:r>
              <a:rPr lang="ru-RU" dirty="0"/>
              <a:t> за </a:t>
            </a:r>
            <a:r>
              <a:rPr lang="ru-RU" dirty="0" err="1"/>
              <a:t>програмою</a:t>
            </a:r>
            <a:r>
              <a:rPr lang="ru-RU" dirty="0"/>
              <a:t> </a:t>
            </a:r>
            <a:r>
              <a:rPr lang="ru-RU" dirty="0" err="1"/>
              <a:t>профільного</a:t>
            </a:r>
            <a:r>
              <a:rPr lang="ru-RU" dirty="0"/>
              <a:t> </a:t>
            </a:r>
            <a:r>
              <a:rPr lang="ru-RU" dirty="0" err="1"/>
              <a:t>рівня</a:t>
            </a:r>
            <a:r>
              <a:rPr lang="ru-RU" dirty="0"/>
              <a:t>, </a:t>
            </a:r>
            <a:r>
              <a:rPr lang="ru-RU" dirty="0" err="1"/>
              <a:t>відводиться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120</a:t>
            </a:r>
            <a:r>
              <a:rPr lang="ru-RU" dirty="0"/>
              <a:t> </a:t>
            </a:r>
            <a:r>
              <a:rPr lang="ru-RU" dirty="0" err="1"/>
              <a:t>хвилин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/>
              <a:t>Під</a:t>
            </a:r>
            <a:r>
              <a:rPr lang="ru-RU" dirty="0"/>
              <a:t> час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дозволяється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/>
              <a:t>використовувати</a:t>
            </a:r>
            <a:r>
              <a:rPr lang="ru-RU" dirty="0"/>
              <a:t> калькулятор.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59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А</a:t>
            </a:r>
            <a:r>
              <a:rPr lang="ru-RU" dirty="0" err="1"/>
              <a:t>строномі</a:t>
            </a:r>
            <a:r>
              <a:rPr lang="uk-UA" dirty="0"/>
              <a:t>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ru-RU" dirty="0"/>
              <a:t>«</a:t>
            </a: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астрономії</a:t>
            </a:r>
            <a:r>
              <a:rPr lang="ru-RU" dirty="0"/>
              <a:t>. 11 </a:t>
            </a:r>
            <a:r>
              <a:rPr lang="ru-RU" dirty="0" err="1"/>
              <a:t>клас</a:t>
            </a:r>
            <a:r>
              <a:rPr lang="ru-RU" dirty="0"/>
              <a:t>» (авт. Казанцев А. М., Крячко І. П. – 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. 2013</a:t>
            </a:r>
            <a:r>
              <a:rPr lang="ru-RU" dirty="0" smtClean="0"/>
              <a:t>) </a:t>
            </a:r>
            <a:r>
              <a:rPr lang="ru-RU" dirty="0" err="1"/>
              <a:t>містить</a:t>
            </a:r>
            <a:r>
              <a:rPr lang="ru-RU" dirty="0"/>
              <a:t> 20 </a:t>
            </a:r>
            <a:r>
              <a:rPr lang="ru-RU" dirty="0" err="1"/>
              <a:t>варіантів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826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А</a:t>
            </a:r>
            <a:r>
              <a:rPr lang="ru-RU" dirty="0" err="1"/>
              <a:t>строномі</a:t>
            </a:r>
            <a:r>
              <a:rPr lang="uk-UA" dirty="0"/>
              <a:t>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Кожний</a:t>
            </a:r>
            <a:r>
              <a:rPr lang="ru-RU" dirty="0"/>
              <a:t> </a:t>
            </a:r>
            <a:r>
              <a:rPr lang="ru-RU" dirty="0" err="1"/>
              <a:t>варіант</a:t>
            </a:r>
            <a:r>
              <a:rPr lang="ru-RU" dirty="0"/>
              <a:t> </a:t>
            </a:r>
            <a:r>
              <a:rPr lang="ru-RU" dirty="0" err="1"/>
              <a:t>атестаційної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 </a:t>
            </a:r>
            <a:r>
              <a:rPr lang="ru-RU" dirty="0" err="1"/>
              <a:t>включає</a:t>
            </a:r>
            <a:r>
              <a:rPr lang="ru-RU" dirty="0"/>
              <a:t> 14 </a:t>
            </a:r>
            <a:r>
              <a:rPr lang="ru-RU" dirty="0" err="1" smtClean="0"/>
              <a:t>завдань</a:t>
            </a:r>
            <a:r>
              <a:rPr lang="ru-RU" dirty="0" smtClean="0"/>
              <a:t>.</a:t>
            </a:r>
          </a:p>
          <a:p>
            <a:r>
              <a:rPr lang="ru-RU" dirty="0" err="1"/>
              <a:t>Учні</a:t>
            </a:r>
            <a:r>
              <a:rPr lang="ru-RU" dirty="0"/>
              <a:t> </a:t>
            </a:r>
            <a:r>
              <a:rPr lang="ru-RU" dirty="0" err="1"/>
              <a:t>загальноосвітніх</a:t>
            </a:r>
            <a:r>
              <a:rPr lang="ru-RU" dirty="0"/>
              <a:t> </a:t>
            </a:r>
            <a:r>
              <a:rPr lang="ru-RU" dirty="0" err="1"/>
              <a:t>класів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вивчали</a:t>
            </a:r>
            <a:r>
              <a:rPr lang="ru-RU" dirty="0"/>
              <a:t> </a:t>
            </a:r>
            <a:r>
              <a:rPr lang="ru-RU" dirty="0" err="1"/>
              <a:t>астрономію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на </a:t>
            </a:r>
            <a:r>
              <a:rPr lang="ru-RU" dirty="0" err="1">
                <a:solidFill>
                  <a:srgbClr val="FF0000"/>
                </a:solidFill>
              </a:rPr>
              <a:t>рівні</a:t>
            </a:r>
            <a:r>
              <a:rPr lang="ru-RU" dirty="0">
                <a:solidFill>
                  <a:srgbClr val="FF0000"/>
                </a:solidFill>
              </a:rPr>
              <a:t> стандарту</a:t>
            </a:r>
            <a:r>
              <a:rPr lang="ru-RU" dirty="0"/>
              <a:t>, </a:t>
            </a:r>
            <a:r>
              <a:rPr lang="ru-RU" dirty="0" err="1"/>
              <a:t>виконують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 за номерами 1-9 </a:t>
            </a:r>
            <a:r>
              <a:rPr lang="ru-RU" dirty="0" err="1"/>
              <a:t>протягом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90</a:t>
            </a:r>
            <a:r>
              <a:rPr lang="ru-RU" dirty="0"/>
              <a:t> </a:t>
            </a:r>
            <a:r>
              <a:rPr lang="ru-RU" dirty="0" err="1"/>
              <a:t>хв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17122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Математика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За результатами </a:t>
            </a:r>
            <a:r>
              <a:rPr lang="ru-RU" dirty="0" err="1"/>
              <a:t>роботи</a:t>
            </a:r>
            <a:r>
              <a:rPr lang="ru-RU" dirty="0"/>
              <a:t> </a:t>
            </a:r>
            <a:r>
              <a:rPr lang="ru-RU" dirty="0" err="1"/>
              <a:t>учням</a:t>
            </a:r>
            <a:r>
              <a:rPr lang="ru-RU" dirty="0"/>
              <a:t> </a:t>
            </a:r>
            <a:r>
              <a:rPr lang="ru-RU" dirty="0" err="1"/>
              <a:t>виставляється</a:t>
            </a:r>
            <a:r>
              <a:rPr lang="ru-RU" dirty="0"/>
              <a:t> одна </a:t>
            </a:r>
            <a:r>
              <a:rPr lang="ru-RU" dirty="0" err="1"/>
              <a:t>оцінка</a:t>
            </a:r>
            <a:r>
              <a:rPr lang="ru-RU" dirty="0"/>
              <a:t> — з математики. </a:t>
            </a:r>
            <a:endParaRPr lang="ru-RU" dirty="0" smtClean="0"/>
          </a:p>
          <a:p>
            <a:pPr algn="just"/>
            <a:r>
              <a:rPr lang="ru-RU" dirty="0" err="1" smtClean="0"/>
              <a:t>Оцінка</a:t>
            </a:r>
            <a:r>
              <a:rPr lang="ru-RU" dirty="0" smtClean="0"/>
              <a:t> </a:t>
            </a:r>
            <a:r>
              <a:rPr lang="ru-RU" dirty="0" err="1"/>
              <a:t>виставляється</a:t>
            </a:r>
            <a:r>
              <a:rPr lang="ru-RU" dirty="0"/>
              <a:t> </a:t>
            </a:r>
            <a:r>
              <a:rPr lang="ru-RU" dirty="0" smtClean="0"/>
              <a:t>в </a:t>
            </a:r>
            <a:r>
              <a:rPr lang="ru-RU" dirty="0" err="1"/>
              <a:t>класному</a:t>
            </a:r>
            <a:r>
              <a:rPr lang="ru-RU" dirty="0"/>
              <a:t> </a:t>
            </a:r>
            <a:r>
              <a:rPr lang="ru-RU" dirty="0" err="1"/>
              <a:t>журналі</a:t>
            </a:r>
            <a:r>
              <a:rPr lang="ru-RU" dirty="0"/>
              <a:t> на </a:t>
            </a:r>
            <a:r>
              <a:rPr lang="ru-RU" dirty="0" err="1"/>
              <a:t>сторінці</a:t>
            </a:r>
            <a:r>
              <a:rPr lang="ru-RU" dirty="0"/>
              <a:t> предмета «Алгебра» у колонку з </a:t>
            </a:r>
            <a:r>
              <a:rPr lang="ru-RU" dirty="0" err="1"/>
              <a:t>написом</a:t>
            </a:r>
            <a:r>
              <a:rPr lang="ru-RU" dirty="0"/>
              <a:t> «ДПА» </a:t>
            </a:r>
            <a:r>
              <a:rPr lang="ru-RU" dirty="0" err="1"/>
              <a:t>після</a:t>
            </a:r>
            <a:r>
              <a:rPr lang="ru-RU" dirty="0"/>
              <a:t> колонки з </a:t>
            </a:r>
            <a:r>
              <a:rPr lang="ru-RU" dirty="0" err="1"/>
              <a:t>написом</a:t>
            </a:r>
            <a:r>
              <a:rPr lang="ru-RU" dirty="0"/>
              <a:t> «</a:t>
            </a:r>
            <a:r>
              <a:rPr lang="ru-RU" dirty="0" err="1"/>
              <a:t>Річна</a:t>
            </a:r>
            <a:r>
              <a:rPr lang="ru-RU" dirty="0"/>
              <a:t>». </a:t>
            </a:r>
          </a:p>
        </p:txBody>
      </p:sp>
    </p:spTree>
    <p:extLst>
      <p:ext uri="{BB962C8B-B14F-4D97-AF65-F5344CB8AC3E}">
        <p14:creationId xmlns:p14="http://schemas.microsoft.com/office/powerpoint/2010/main" val="295056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А</a:t>
            </a:r>
            <a:r>
              <a:rPr lang="ru-RU" dirty="0" err="1"/>
              <a:t>строномі</a:t>
            </a:r>
            <a:r>
              <a:rPr lang="uk-UA" dirty="0"/>
              <a:t>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Учні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вивчали</a:t>
            </a:r>
            <a:r>
              <a:rPr lang="ru-RU" dirty="0"/>
              <a:t> </a:t>
            </a:r>
            <a:r>
              <a:rPr lang="ru-RU" dirty="0" err="1"/>
              <a:t>астрономію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на </a:t>
            </a:r>
            <a:r>
              <a:rPr lang="ru-RU" dirty="0" err="1">
                <a:solidFill>
                  <a:srgbClr val="FF0000"/>
                </a:solidFill>
              </a:rPr>
              <a:t>академічному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рівні</a:t>
            </a:r>
            <a:r>
              <a:rPr lang="ru-RU" dirty="0"/>
              <a:t>, </a:t>
            </a:r>
            <a:r>
              <a:rPr lang="ru-RU" dirty="0" err="1"/>
              <a:t>виконують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 за номерами 1-12 </a:t>
            </a:r>
            <a:r>
              <a:rPr lang="ru-RU" dirty="0" err="1"/>
              <a:t>протягом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120</a:t>
            </a:r>
            <a:r>
              <a:rPr lang="ru-RU" dirty="0"/>
              <a:t> </a:t>
            </a:r>
            <a:r>
              <a:rPr lang="ru-RU" dirty="0" err="1"/>
              <a:t>хв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uk-UA" dirty="0"/>
              <a:t>Учні, які вивчали астрономію </a:t>
            </a:r>
            <a:r>
              <a:rPr lang="uk-UA" dirty="0">
                <a:solidFill>
                  <a:srgbClr val="FF0000"/>
                </a:solidFill>
              </a:rPr>
              <a:t>на профільному рівні</a:t>
            </a:r>
            <a:r>
              <a:rPr lang="uk-UA" dirty="0"/>
              <a:t>, виконують  завдання за номерами 1-14 протягом </a:t>
            </a:r>
            <a:r>
              <a:rPr lang="uk-UA" dirty="0">
                <a:solidFill>
                  <a:srgbClr val="FF0000"/>
                </a:solidFill>
              </a:rPr>
              <a:t>150</a:t>
            </a:r>
            <a:r>
              <a:rPr lang="uk-UA" dirty="0"/>
              <a:t> хв.</a:t>
            </a:r>
            <a:endParaRPr 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842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А</a:t>
            </a:r>
            <a:r>
              <a:rPr lang="ru-RU" dirty="0" err="1"/>
              <a:t>строномі</a:t>
            </a:r>
            <a:r>
              <a:rPr lang="uk-UA" dirty="0"/>
              <a:t>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ru-RU" dirty="0" err="1" smtClean="0"/>
              <a:t>Учні</a:t>
            </a:r>
            <a:r>
              <a:rPr lang="ru-RU" dirty="0" smtClean="0"/>
              <a:t> </a:t>
            </a:r>
            <a:r>
              <a:rPr lang="ru-RU" dirty="0" err="1"/>
              <a:t>можуть</a:t>
            </a:r>
            <a:r>
              <a:rPr lang="ru-RU" dirty="0"/>
              <a:t> </a:t>
            </a:r>
            <a:r>
              <a:rPr lang="ru-RU" dirty="0" err="1"/>
              <a:t>користуватися</a:t>
            </a:r>
            <a:r>
              <a:rPr lang="ru-RU" dirty="0"/>
              <a:t> картою </a:t>
            </a:r>
            <a:r>
              <a:rPr lang="ru-RU" dirty="0" err="1"/>
              <a:t>зоряного</a:t>
            </a:r>
            <a:r>
              <a:rPr lang="ru-RU" dirty="0"/>
              <a:t> неба, «</a:t>
            </a:r>
            <a:r>
              <a:rPr lang="ru-RU" dirty="0" err="1"/>
              <a:t>Астрономічним</a:t>
            </a:r>
            <a:r>
              <a:rPr lang="ru-RU" dirty="0"/>
              <a:t> календарем», </a:t>
            </a:r>
            <a:r>
              <a:rPr lang="ru-RU" dirty="0" err="1"/>
              <a:t>даними</a:t>
            </a:r>
            <a:r>
              <a:rPr lang="ru-RU" dirty="0"/>
              <a:t> про </a:t>
            </a:r>
            <a:r>
              <a:rPr lang="ru-RU" dirty="0" err="1"/>
              <a:t>основні</a:t>
            </a:r>
            <a:r>
              <a:rPr lang="ru-RU" dirty="0"/>
              <a:t> </a:t>
            </a:r>
            <a:r>
              <a:rPr lang="ru-RU" dirty="0" err="1"/>
              <a:t>астрономічні</a:t>
            </a:r>
            <a:r>
              <a:rPr lang="ru-RU" dirty="0"/>
              <a:t> </a:t>
            </a:r>
            <a:r>
              <a:rPr lang="ru-RU" dirty="0" err="1"/>
              <a:t>величини</a:t>
            </a:r>
            <a:r>
              <a:rPr lang="ru-RU" dirty="0"/>
              <a:t> </a:t>
            </a:r>
            <a:r>
              <a:rPr lang="ru-RU" dirty="0" smtClean="0"/>
              <a:t>і, </a:t>
            </a:r>
            <a:r>
              <a:rPr lang="ru-RU" dirty="0"/>
              <a:t>за </a:t>
            </a:r>
            <a:r>
              <a:rPr lang="ru-RU" dirty="0" err="1" smtClean="0"/>
              <a:t>необхідності</a:t>
            </a:r>
            <a:r>
              <a:rPr lang="ru-RU" dirty="0" smtClean="0"/>
              <a:t>, </a:t>
            </a:r>
            <a:r>
              <a:rPr lang="ru-RU" dirty="0" err="1"/>
              <a:t>використовувати</a:t>
            </a:r>
            <a:r>
              <a:rPr lang="ru-RU" dirty="0"/>
              <a:t> калькулятор.</a:t>
            </a:r>
          </a:p>
        </p:txBody>
      </p:sp>
    </p:spTree>
    <p:extLst>
      <p:ext uri="{BB962C8B-B14F-4D97-AF65-F5344CB8AC3E}">
        <p14:creationId xmlns:p14="http://schemas.microsoft.com/office/powerpoint/2010/main" val="1362933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К</a:t>
            </a:r>
            <a:r>
              <a:rPr lang="ru-RU" dirty="0" err="1"/>
              <a:t>реслення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«</a:t>
            </a: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креслення</a:t>
            </a:r>
            <a:r>
              <a:rPr lang="ru-RU" dirty="0"/>
              <a:t>. 11 </a:t>
            </a:r>
            <a:r>
              <a:rPr lang="ru-RU" dirty="0" err="1"/>
              <a:t>клас</a:t>
            </a:r>
            <a:r>
              <a:rPr lang="ru-RU" dirty="0"/>
              <a:t>» (авт. Сидоренко В. К., </a:t>
            </a:r>
            <a:r>
              <a:rPr lang="ru-RU" dirty="0" err="1"/>
              <a:t>Терещук</a:t>
            </a:r>
            <a:r>
              <a:rPr lang="ru-RU" dirty="0"/>
              <a:t> Б. М., </a:t>
            </a:r>
            <a:r>
              <a:rPr lang="ru-RU" dirty="0" err="1"/>
              <a:t>Дятленко</a:t>
            </a:r>
            <a:r>
              <a:rPr lang="ru-RU" dirty="0"/>
              <a:t> С. М., Солодуха Я. Т.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: 2013</a:t>
            </a:r>
            <a:r>
              <a:rPr lang="ru-RU" dirty="0" smtClean="0"/>
              <a:t>) </a:t>
            </a:r>
            <a:r>
              <a:rPr lang="ru-RU" dirty="0" err="1"/>
              <a:t>містить</a:t>
            </a:r>
            <a:r>
              <a:rPr lang="ru-RU" dirty="0"/>
              <a:t> 12 </a:t>
            </a:r>
            <a:r>
              <a:rPr lang="ru-RU" dirty="0" err="1"/>
              <a:t>варіантів</a:t>
            </a:r>
            <a:r>
              <a:rPr lang="ru-RU" dirty="0"/>
              <a:t> </a:t>
            </a:r>
            <a:r>
              <a:rPr lang="ru-RU" dirty="0" err="1"/>
              <a:t>атестаційних</a:t>
            </a:r>
            <a:r>
              <a:rPr lang="ru-RU" dirty="0"/>
              <a:t> </a:t>
            </a:r>
            <a:r>
              <a:rPr lang="ru-RU" dirty="0" err="1"/>
              <a:t>робіт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121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К</a:t>
            </a:r>
            <a:r>
              <a:rPr lang="ru-RU" dirty="0" err="1"/>
              <a:t>реслення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Кожний</a:t>
            </a:r>
            <a:r>
              <a:rPr lang="ru-RU" dirty="0"/>
              <a:t> </a:t>
            </a:r>
            <a:r>
              <a:rPr lang="ru-RU" dirty="0" err="1"/>
              <a:t>варіант</a:t>
            </a:r>
            <a:r>
              <a:rPr lang="ru-RU" dirty="0"/>
              <a:t> </a:t>
            </a:r>
            <a:r>
              <a:rPr lang="ru-RU" dirty="0" err="1"/>
              <a:t>включає</a:t>
            </a:r>
            <a:r>
              <a:rPr lang="ru-RU" dirty="0"/>
              <a:t> 30 </a:t>
            </a:r>
            <a:r>
              <a:rPr lang="ru-RU" dirty="0" err="1"/>
              <a:t>завдань</a:t>
            </a:r>
            <a:r>
              <a:rPr lang="ru-RU" dirty="0"/>
              <a:t> </a:t>
            </a:r>
            <a:r>
              <a:rPr lang="ru-RU" dirty="0" err="1"/>
              <a:t>тестових</a:t>
            </a:r>
            <a:r>
              <a:rPr lang="ru-RU" dirty="0"/>
              <a:t> та </a:t>
            </a:r>
            <a:r>
              <a:rPr lang="ru-RU" dirty="0" err="1"/>
              <a:t>практичних</a:t>
            </a:r>
            <a:r>
              <a:rPr lang="ru-RU" dirty="0"/>
              <a:t> </a:t>
            </a:r>
            <a:r>
              <a:rPr lang="ru-RU" dirty="0" err="1"/>
              <a:t>робіт</a:t>
            </a:r>
            <a:r>
              <a:rPr lang="ru-RU" dirty="0"/>
              <a:t> репродуктивного та </a:t>
            </a:r>
            <a:r>
              <a:rPr lang="ru-RU" dirty="0" err="1"/>
              <a:t>творчого</a:t>
            </a:r>
            <a:r>
              <a:rPr lang="ru-RU" dirty="0"/>
              <a:t> </a:t>
            </a:r>
            <a:r>
              <a:rPr lang="ru-RU" dirty="0" err="1" smtClean="0"/>
              <a:t>змісту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На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</a:t>
            </a:r>
            <a:r>
              <a:rPr lang="ru-RU" dirty="0" err="1"/>
              <a:t>відводиться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90 </a:t>
            </a:r>
            <a:r>
              <a:rPr lang="ru-RU" dirty="0" err="1">
                <a:solidFill>
                  <a:srgbClr val="FF0000"/>
                </a:solidFill>
              </a:rPr>
              <a:t>хвилин</a:t>
            </a:r>
            <a:r>
              <a:rPr lang="ru-RU" dirty="0">
                <a:solidFill>
                  <a:srgbClr val="FF0000"/>
                </a:solidFill>
              </a:rPr>
              <a:t>. </a:t>
            </a:r>
            <a:endParaRPr lang="ru-RU" dirty="0" smtClean="0">
              <a:solidFill>
                <a:srgbClr val="FF0000"/>
              </a:solidFill>
            </a:endParaRPr>
          </a:p>
          <a:p>
            <a:pPr algn="just"/>
            <a:r>
              <a:rPr lang="ru-RU" dirty="0" err="1" smtClean="0"/>
              <a:t>Під</a:t>
            </a:r>
            <a:r>
              <a:rPr lang="ru-RU" dirty="0" smtClean="0"/>
              <a:t> </a:t>
            </a:r>
            <a:r>
              <a:rPr lang="ru-RU" dirty="0"/>
              <a:t>час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дозволяється</a:t>
            </a:r>
            <a:r>
              <a:rPr lang="ru-RU" dirty="0"/>
              <a:t> </a:t>
            </a:r>
            <a:r>
              <a:rPr lang="ru-RU" dirty="0" err="1"/>
              <a:t>використовувати</a:t>
            </a:r>
            <a:r>
              <a:rPr lang="ru-RU" dirty="0"/>
              <a:t> калькулятор.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049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Т</a:t>
            </a:r>
            <a:r>
              <a:rPr lang="ru-RU" dirty="0" err="1"/>
              <a:t>ехнологі</a:t>
            </a:r>
            <a:r>
              <a:rPr lang="uk-UA" dirty="0"/>
              <a:t>ї</a:t>
            </a:r>
            <a:r>
              <a:rPr lang="ru-RU" dirty="0"/>
              <a:t>: </a:t>
            </a:r>
            <a:r>
              <a:rPr lang="ru-RU" dirty="0" err="1"/>
              <a:t>технічні</a:t>
            </a:r>
            <a:r>
              <a:rPr lang="ru-RU" dirty="0"/>
              <a:t> </a:t>
            </a:r>
            <a:r>
              <a:rPr lang="ru-RU" dirty="0" err="1"/>
              <a:t>види</a:t>
            </a:r>
            <a:r>
              <a:rPr lang="ru-RU" dirty="0"/>
              <a:t> </a:t>
            </a:r>
            <a:r>
              <a:rPr lang="ru-RU" dirty="0" err="1"/>
              <a:t>праці</a:t>
            </a:r>
            <a:r>
              <a:rPr lang="ru-RU" dirty="0"/>
              <a:t> і</a:t>
            </a:r>
            <a:r>
              <a:rPr lang="ru-RU" i="1" dirty="0"/>
              <a:t> </a:t>
            </a:r>
            <a:r>
              <a:rPr lang="ru-RU" dirty="0" err="1"/>
              <a:t>обслуговуючі</a:t>
            </a:r>
            <a:r>
              <a:rPr lang="ru-RU" dirty="0"/>
              <a:t> </a:t>
            </a:r>
            <a:r>
              <a:rPr lang="ru-RU" dirty="0" err="1"/>
              <a:t>види</a:t>
            </a:r>
            <a:r>
              <a:rPr lang="ru-RU" dirty="0"/>
              <a:t> </a:t>
            </a:r>
            <a:r>
              <a:rPr lang="ru-RU" dirty="0" err="1"/>
              <a:t>праці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«</a:t>
            </a: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технологій</a:t>
            </a:r>
            <a:r>
              <a:rPr lang="ru-RU" dirty="0"/>
              <a:t> (</a:t>
            </a:r>
            <a:r>
              <a:rPr lang="ru-RU" dirty="0" err="1"/>
              <a:t>технічні</a:t>
            </a:r>
            <a:r>
              <a:rPr lang="ru-RU" dirty="0"/>
              <a:t> </a:t>
            </a:r>
            <a:r>
              <a:rPr lang="ru-RU" dirty="0" err="1"/>
              <a:t>види</a:t>
            </a:r>
            <a:r>
              <a:rPr lang="ru-RU" dirty="0"/>
              <a:t> </a:t>
            </a:r>
            <a:r>
              <a:rPr lang="ru-RU" dirty="0" err="1"/>
              <a:t>праці</a:t>
            </a:r>
            <a:r>
              <a:rPr lang="ru-RU" dirty="0"/>
              <a:t>). 11 </a:t>
            </a:r>
            <a:r>
              <a:rPr lang="ru-RU" dirty="0" err="1"/>
              <a:t>клас</a:t>
            </a:r>
            <a:r>
              <a:rPr lang="ru-RU" dirty="0"/>
              <a:t>» (авт. </a:t>
            </a:r>
            <a:r>
              <a:rPr lang="ru-RU" dirty="0" err="1"/>
              <a:t>Терещук</a:t>
            </a:r>
            <a:r>
              <a:rPr lang="ru-RU" dirty="0"/>
              <a:t> Б. М., </a:t>
            </a:r>
            <a:r>
              <a:rPr lang="ru-RU" dirty="0" err="1"/>
              <a:t>Дятленко</a:t>
            </a:r>
            <a:r>
              <a:rPr lang="ru-RU" dirty="0"/>
              <a:t> С. М.,          </a:t>
            </a:r>
            <a:r>
              <a:rPr lang="ru-RU" dirty="0" err="1"/>
              <a:t>Тарара</a:t>
            </a:r>
            <a:r>
              <a:rPr lang="ru-RU" dirty="0"/>
              <a:t> А. М., </a:t>
            </a:r>
            <a:r>
              <a:rPr lang="ru-RU" dirty="0" err="1"/>
              <a:t>Загорний</a:t>
            </a:r>
            <a:r>
              <a:rPr lang="ru-RU" dirty="0"/>
              <a:t> В. К.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2013);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94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Т</a:t>
            </a:r>
            <a:r>
              <a:rPr lang="ru-RU" dirty="0" err="1"/>
              <a:t>ехнологі</a:t>
            </a:r>
            <a:r>
              <a:rPr lang="uk-UA" dirty="0"/>
              <a:t>ї</a:t>
            </a:r>
            <a:r>
              <a:rPr lang="ru-RU" dirty="0"/>
              <a:t>: </a:t>
            </a:r>
            <a:r>
              <a:rPr lang="ru-RU" dirty="0" err="1"/>
              <a:t>технічні</a:t>
            </a:r>
            <a:r>
              <a:rPr lang="ru-RU" dirty="0"/>
              <a:t> </a:t>
            </a:r>
            <a:r>
              <a:rPr lang="ru-RU" dirty="0" err="1"/>
              <a:t>види</a:t>
            </a:r>
            <a:r>
              <a:rPr lang="ru-RU" dirty="0"/>
              <a:t> </a:t>
            </a:r>
            <a:r>
              <a:rPr lang="ru-RU" dirty="0" err="1"/>
              <a:t>праці</a:t>
            </a:r>
            <a:r>
              <a:rPr lang="ru-RU" dirty="0"/>
              <a:t> і</a:t>
            </a:r>
            <a:r>
              <a:rPr lang="ru-RU" i="1" dirty="0"/>
              <a:t> </a:t>
            </a:r>
            <a:r>
              <a:rPr lang="ru-RU" dirty="0" err="1"/>
              <a:t>обслуговуючі</a:t>
            </a:r>
            <a:r>
              <a:rPr lang="ru-RU" dirty="0"/>
              <a:t> </a:t>
            </a:r>
            <a:r>
              <a:rPr lang="ru-RU" dirty="0" err="1"/>
              <a:t>види</a:t>
            </a:r>
            <a:r>
              <a:rPr lang="ru-RU" dirty="0"/>
              <a:t> </a:t>
            </a:r>
            <a:r>
              <a:rPr lang="ru-RU" dirty="0" err="1"/>
              <a:t>праці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400" dirty="0"/>
              <a:t>«</a:t>
            </a:r>
            <a:r>
              <a:rPr lang="ru-RU" sz="2400" dirty="0" err="1"/>
              <a:t>Збірник</a:t>
            </a:r>
            <a:r>
              <a:rPr lang="ru-RU" sz="2400" dirty="0"/>
              <a:t> </a:t>
            </a:r>
            <a:r>
              <a:rPr lang="ru-RU" sz="2400" dirty="0" err="1"/>
              <a:t>завдань</a:t>
            </a:r>
            <a:r>
              <a:rPr lang="ru-RU" sz="2400" dirty="0"/>
              <a:t> для </a:t>
            </a:r>
            <a:r>
              <a:rPr lang="ru-RU" sz="2400" dirty="0" err="1"/>
              <a:t>державної</a:t>
            </a:r>
            <a:r>
              <a:rPr lang="ru-RU" sz="2400" dirty="0"/>
              <a:t> </a:t>
            </a:r>
            <a:r>
              <a:rPr lang="ru-RU" sz="2400" dirty="0" err="1"/>
              <a:t>підсумкової</a:t>
            </a:r>
            <a:r>
              <a:rPr lang="ru-RU" sz="2400" dirty="0"/>
              <a:t> </a:t>
            </a:r>
            <a:r>
              <a:rPr lang="ru-RU" sz="2400" dirty="0" err="1"/>
              <a:t>атестації</a:t>
            </a:r>
            <a:r>
              <a:rPr lang="ru-RU" sz="2400" dirty="0"/>
              <a:t> з </a:t>
            </a:r>
            <a:r>
              <a:rPr lang="ru-RU" sz="2400" dirty="0" err="1"/>
              <a:t>технологій</a:t>
            </a:r>
            <a:r>
              <a:rPr lang="ru-RU" sz="2400" dirty="0"/>
              <a:t> (</a:t>
            </a:r>
            <a:r>
              <a:rPr lang="ru-RU" sz="2400" dirty="0" err="1" smtClean="0"/>
              <a:t>обслуговуючі</a:t>
            </a:r>
            <a:r>
              <a:rPr lang="ru-RU" sz="2400" dirty="0" smtClean="0"/>
              <a:t> </a:t>
            </a:r>
            <a:r>
              <a:rPr lang="ru-RU" sz="2400" dirty="0" err="1" smtClean="0"/>
              <a:t>види</a:t>
            </a:r>
            <a:r>
              <a:rPr lang="ru-RU" sz="2400" dirty="0" smtClean="0"/>
              <a:t> </a:t>
            </a:r>
            <a:r>
              <a:rPr lang="ru-RU" sz="2400" dirty="0" err="1" smtClean="0"/>
              <a:t>праці</a:t>
            </a:r>
            <a:r>
              <a:rPr lang="ru-RU" sz="2400" dirty="0" smtClean="0"/>
              <a:t>). 11 </a:t>
            </a:r>
            <a:r>
              <a:rPr lang="ru-RU" sz="2400" dirty="0" err="1" smtClean="0"/>
              <a:t>клас</a:t>
            </a:r>
            <a:r>
              <a:rPr lang="ru-RU" sz="2400" dirty="0" smtClean="0"/>
              <a:t>» (авт. </a:t>
            </a:r>
            <a:r>
              <a:rPr lang="ru-RU" sz="2400" dirty="0" err="1" smtClean="0"/>
              <a:t>Терещук</a:t>
            </a:r>
            <a:r>
              <a:rPr lang="ru-RU" sz="2400" dirty="0" smtClean="0"/>
              <a:t> Б. М., </a:t>
            </a:r>
            <a:r>
              <a:rPr lang="ru-RU" sz="2400" dirty="0" err="1" smtClean="0"/>
              <a:t>Дятленко</a:t>
            </a:r>
            <a:r>
              <a:rPr lang="ru-RU" sz="2400" dirty="0" smtClean="0"/>
              <a:t> С. М., Левченко Н. Г., Лосина Н. Б., </a:t>
            </a:r>
            <a:r>
              <a:rPr lang="ru-RU" sz="2400" dirty="0" err="1" smtClean="0"/>
              <a:t>Мачача</a:t>
            </a:r>
            <a:r>
              <a:rPr lang="ru-RU" sz="2400" dirty="0" smtClean="0"/>
              <a:t> Т. С. – К.: Центр </a:t>
            </a:r>
            <a:r>
              <a:rPr lang="ru-RU" sz="2400" dirty="0" err="1" smtClean="0"/>
              <a:t>навчально-методичної</a:t>
            </a:r>
            <a:r>
              <a:rPr lang="ru-RU" sz="2400" dirty="0" smtClean="0"/>
              <a:t> </a:t>
            </a:r>
            <a:r>
              <a:rPr lang="ru-RU" sz="2400" dirty="0" err="1" smtClean="0"/>
              <a:t>літератури</a:t>
            </a:r>
            <a:r>
              <a:rPr lang="ru-RU" sz="2400" dirty="0" smtClean="0"/>
              <a:t>, </a:t>
            </a:r>
            <a:r>
              <a:rPr lang="ru-RU" sz="2400" dirty="0"/>
              <a:t>2013</a:t>
            </a:r>
            <a:r>
              <a:rPr lang="ru-RU" sz="2400" dirty="0" smtClean="0"/>
              <a:t>).</a:t>
            </a:r>
          </a:p>
          <a:p>
            <a:pPr algn="just"/>
            <a:r>
              <a:rPr lang="ru-RU" sz="2000" dirty="0" err="1"/>
              <a:t>Ці</a:t>
            </a:r>
            <a:r>
              <a:rPr lang="ru-RU" sz="2000" dirty="0"/>
              <a:t> </a:t>
            </a:r>
            <a:r>
              <a:rPr lang="ru-RU" sz="2000" dirty="0" err="1"/>
              <a:t>посібники</a:t>
            </a:r>
            <a:r>
              <a:rPr lang="ru-RU" sz="2000" dirty="0"/>
              <a:t> </a:t>
            </a:r>
            <a:r>
              <a:rPr lang="ru-RU" sz="2000" dirty="0" err="1"/>
              <a:t>призначені</a:t>
            </a:r>
            <a:r>
              <a:rPr lang="ru-RU" sz="2000" dirty="0"/>
              <a:t> для </a:t>
            </a:r>
            <a:r>
              <a:rPr lang="ru-RU" sz="2000" dirty="0" err="1"/>
              <a:t>проведення</a:t>
            </a:r>
            <a:r>
              <a:rPr lang="ru-RU" sz="2000" dirty="0"/>
              <a:t> </a:t>
            </a:r>
            <a:r>
              <a:rPr lang="ru-RU" sz="2000" dirty="0" smtClean="0"/>
              <a:t>ДПА </a:t>
            </a:r>
            <a:r>
              <a:rPr lang="ru-RU" sz="2000" dirty="0" err="1" smtClean="0"/>
              <a:t>учнів</a:t>
            </a:r>
            <a:r>
              <a:rPr lang="ru-RU" sz="2000" dirty="0" smtClean="0"/>
              <a:t> </a:t>
            </a:r>
            <a:r>
              <a:rPr lang="ru-RU" sz="2000" dirty="0"/>
              <a:t>11 </a:t>
            </a:r>
            <a:r>
              <a:rPr lang="ru-RU" sz="2000" dirty="0" err="1"/>
              <a:t>класу</a:t>
            </a:r>
            <a:r>
              <a:rPr lang="ru-RU" sz="2000" dirty="0"/>
              <a:t> </a:t>
            </a:r>
            <a:r>
              <a:rPr lang="ru-RU" sz="2000" dirty="0" smtClean="0"/>
              <a:t>ЗНЗ, у </a:t>
            </a:r>
            <a:r>
              <a:rPr lang="ru-RU" sz="2000" dirty="0" err="1"/>
              <a:t>яких</a:t>
            </a:r>
            <a:r>
              <a:rPr lang="ru-RU" sz="2000" dirty="0"/>
              <a:t> </a:t>
            </a:r>
            <a:r>
              <a:rPr lang="ru-RU" sz="2000" dirty="0" err="1"/>
              <a:t>організація</a:t>
            </a:r>
            <a:r>
              <a:rPr lang="ru-RU" sz="2000" dirty="0"/>
              <a:t> </a:t>
            </a:r>
            <a:r>
              <a:rPr lang="ru-RU" sz="2000" dirty="0" err="1"/>
              <a:t>навчально-виховного</a:t>
            </a:r>
            <a:r>
              <a:rPr lang="ru-RU" sz="2000" dirty="0"/>
              <a:t> </a:t>
            </a:r>
            <a:r>
              <a:rPr lang="ru-RU" sz="2000" dirty="0" err="1"/>
              <a:t>процесу</a:t>
            </a:r>
            <a:r>
              <a:rPr lang="ru-RU" sz="2000" dirty="0"/>
              <a:t> </a:t>
            </a:r>
            <a:r>
              <a:rPr lang="ru-RU" sz="2000" dirty="0" err="1"/>
              <a:t>відбувається</a:t>
            </a:r>
            <a:r>
              <a:rPr lang="ru-RU" sz="2000" dirty="0"/>
              <a:t> </a:t>
            </a:r>
            <a:r>
              <a:rPr lang="ru-RU" sz="2000" dirty="0" err="1" smtClean="0"/>
              <a:t>згідно</a:t>
            </a:r>
            <a:r>
              <a:rPr lang="ru-RU" sz="2000" dirty="0" smtClean="0"/>
              <a:t> </a:t>
            </a:r>
            <a:r>
              <a:rPr lang="ru-RU" sz="2000" dirty="0"/>
              <a:t>з </a:t>
            </a:r>
            <a:r>
              <a:rPr lang="ru-RU" sz="2000" dirty="0" err="1"/>
              <a:t>навчальними</a:t>
            </a:r>
            <a:r>
              <a:rPr lang="ru-RU" sz="2000" dirty="0"/>
              <a:t> </a:t>
            </a:r>
            <a:r>
              <a:rPr lang="ru-RU" sz="2000" dirty="0" err="1"/>
              <a:t>програмами</a:t>
            </a:r>
            <a:r>
              <a:rPr lang="ru-RU" sz="2000" dirty="0"/>
              <a:t> </a:t>
            </a:r>
            <a:r>
              <a:rPr lang="ru-RU" sz="2000" dirty="0">
                <a:solidFill>
                  <a:srgbClr val="FF0000"/>
                </a:solidFill>
              </a:rPr>
              <a:t>за </a:t>
            </a:r>
            <a:r>
              <a:rPr lang="ru-RU" sz="2000" dirty="0" err="1">
                <a:solidFill>
                  <a:srgbClr val="FF0000"/>
                </a:solidFill>
              </a:rPr>
              <a:t>всіма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напрямами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навчання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крім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технологічного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профілю</a:t>
            </a:r>
            <a:r>
              <a:rPr lang="ru-RU" sz="2000" dirty="0"/>
              <a:t>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740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Т</a:t>
            </a:r>
            <a:r>
              <a:rPr lang="ru-RU" dirty="0" err="1"/>
              <a:t>ехнологі</a:t>
            </a:r>
            <a:r>
              <a:rPr lang="uk-UA" dirty="0"/>
              <a:t>ї</a:t>
            </a:r>
            <a:r>
              <a:rPr lang="ru-RU" dirty="0"/>
              <a:t>: </a:t>
            </a:r>
            <a:r>
              <a:rPr lang="ru-RU" dirty="0" err="1"/>
              <a:t>технічні</a:t>
            </a:r>
            <a:r>
              <a:rPr lang="ru-RU" dirty="0"/>
              <a:t> </a:t>
            </a:r>
            <a:r>
              <a:rPr lang="ru-RU" dirty="0" err="1"/>
              <a:t>види</a:t>
            </a:r>
            <a:r>
              <a:rPr lang="ru-RU" dirty="0"/>
              <a:t> </a:t>
            </a:r>
            <a:r>
              <a:rPr lang="ru-RU" dirty="0" err="1"/>
              <a:t>праці</a:t>
            </a:r>
            <a:r>
              <a:rPr lang="ru-RU" dirty="0"/>
              <a:t> і</a:t>
            </a:r>
            <a:r>
              <a:rPr lang="ru-RU" i="1" dirty="0"/>
              <a:t> </a:t>
            </a:r>
            <a:r>
              <a:rPr lang="ru-RU" dirty="0" err="1"/>
              <a:t>обслуговуючі</a:t>
            </a:r>
            <a:r>
              <a:rPr lang="ru-RU" dirty="0"/>
              <a:t> </a:t>
            </a:r>
            <a:r>
              <a:rPr lang="ru-RU" dirty="0" err="1"/>
              <a:t>види</a:t>
            </a:r>
            <a:r>
              <a:rPr lang="ru-RU" dirty="0"/>
              <a:t> </a:t>
            </a:r>
            <a:r>
              <a:rPr lang="ru-RU" dirty="0" err="1"/>
              <a:t>праці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Максимальна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балів</a:t>
            </a:r>
            <a:r>
              <a:rPr lang="ru-RU" dirty="0"/>
              <a:t>, яку </a:t>
            </a:r>
            <a:r>
              <a:rPr lang="ru-RU" dirty="0" err="1"/>
              <a:t>може</a:t>
            </a:r>
            <a:r>
              <a:rPr lang="ru-RU" dirty="0"/>
              <a:t> </a:t>
            </a:r>
            <a:r>
              <a:rPr lang="ru-RU" dirty="0" err="1"/>
              <a:t>набрати</a:t>
            </a:r>
            <a:r>
              <a:rPr lang="ru-RU" dirty="0"/>
              <a:t> </a:t>
            </a:r>
            <a:r>
              <a:rPr lang="ru-RU" dirty="0" err="1"/>
              <a:t>учень</a:t>
            </a:r>
            <a:r>
              <a:rPr lang="ru-RU" dirty="0"/>
              <a:t>, становить 150 </a:t>
            </a:r>
            <a:r>
              <a:rPr lang="ru-RU" dirty="0" err="1"/>
              <a:t>балів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err="1" smtClean="0"/>
              <a:t>Таблиця</a:t>
            </a:r>
            <a:r>
              <a:rPr lang="ru-RU" dirty="0" smtClean="0"/>
              <a:t> </a:t>
            </a:r>
            <a:r>
              <a:rPr lang="ru-RU" dirty="0" err="1"/>
              <a:t>переведення</a:t>
            </a:r>
            <a:r>
              <a:rPr lang="ru-RU" dirty="0"/>
              <a:t> у 12-бальну систему </a:t>
            </a:r>
            <a:r>
              <a:rPr lang="ru-RU" dirty="0" err="1"/>
              <a:t>оцінювання</a:t>
            </a:r>
            <a:r>
              <a:rPr lang="ru-RU" dirty="0"/>
              <a:t> </a:t>
            </a:r>
            <a:r>
              <a:rPr lang="ru-RU" dirty="0" err="1"/>
              <a:t>розміщена</a:t>
            </a:r>
            <a:r>
              <a:rPr lang="ru-RU" dirty="0"/>
              <a:t> в </a:t>
            </a:r>
            <a:r>
              <a:rPr lang="ru-RU" dirty="0" err="1"/>
              <a:t>посібнику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252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Т</a:t>
            </a:r>
            <a:r>
              <a:rPr lang="ru-RU" dirty="0" err="1"/>
              <a:t>ехнологі</a:t>
            </a:r>
            <a:r>
              <a:rPr lang="uk-UA" dirty="0"/>
              <a:t>ї</a:t>
            </a:r>
            <a:r>
              <a:rPr lang="ru-RU" dirty="0"/>
              <a:t>: </a:t>
            </a:r>
            <a:r>
              <a:rPr lang="ru-RU" dirty="0" err="1"/>
              <a:t>технічні</a:t>
            </a:r>
            <a:r>
              <a:rPr lang="ru-RU" dirty="0"/>
              <a:t> </a:t>
            </a:r>
            <a:r>
              <a:rPr lang="ru-RU" dirty="0" err="1"/>
              <a:t>види</a:t>
            </a:r>
            <a:r>
              <a:rPr lang="ru-RU" dirty="0"/>
              <a:t> </a:t>
            </a:r>
            <a:r>
              <a:rPr lang="ru-RU" dirty="0" err="1"/>
              <a:t>праці</a:t>
            </a:r>
            <a:r>
              <a:rPr lang="ru-RU" dirty="0"/>
              <a:t> і</a:t>
            </a:r>
            <a:r>
              <a:rPr lang="ru-RU" i="1" dirty="0"/>
              <a:t> </a:t>
            </a:r>
            <a:r>
              <a:rPr lang="ru-RU" dirty="0" err="1"/>
              <a:t>обслуговуючі</a:t>
            </a:r>
            <a:r>
              <a:rPr lang="ru-RU" dirty="0"/>
              <a:t> </a:t>
            </a:r>
            <a:r>
              <a:rPr lang="ru-RU" dirty="0" err="1"/>
              <a:t>види</a:t>
            </a:r>
            <a:r>
              <a:rPr lang="ru-RU" dirty="0"/>
              <a:t> </a:t>
            </a:r>
            <a:r>
              <a:rPr lang="ru-RU" dirty="0" err="1"/>
              <a:t>праці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На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</a:t>
            </a:r>
            <a:r>
              <a:rPr lang="ru-RU" dirty="0" err="1"/>
              <a:t>відводиться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90 </a:t>
            </a:r>
            <a:r>
              <a:rPr lang="ru-RU" dirty="0" err="1">
                <a:solidFill>
                  <a:srgbClr val="FF0000"/>
                </a:solidFill>
              </a:rPr>
              <a:t>хвилин</a:t>
            </a:r>
            <a:r>
              <a:rPr lang="ru-RU" dirty="0">
                <a:solidFill>
                  <a:srgbClr val="FF0000"/>
                </a:solidFill>
              </a:rPr>
              <a:t>. </a:t>
            </a:r>
            <a:endParaRPr lang="ru-RU" dirty="0" smtClean="0">
              <a:solidFill>
                <a:srgbClr val="FF0000"/>
              </a:solidFill>
            </a:endParaRPr>
          </a:p>
          <a:p>
            <a:pPr algn="just"/>
            <a:r>
              <a:rPr lang="ru-RU" dirty="0" err="1" smtClean="0"/>
              <a:t>Під</a:t>
            </a:r>
            <a:r>
              <a:rPr lang="ru-RU" dirty="0" smtClean="0"/>
              <a:t> </a:t>
            </a:r>
            <a:r>
              <a:rPr lang="ru-RU" dirty="0"/>
              <a:t>час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дозволяється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/>
              <a:t>використовувати</a:t>
            </a:r>
            <a:r>
              <a:rPr lang="ru-RU" dirty="0"/>
              <a:t> калькулятор.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3401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Технології</a:t>
            </a:r>
            <a:r>
              <a:rPr lang="ru-RU" dirty="0"/>
              <a:t> (</a:t>
            </a:r>
            <a:r>
              <a:rPr lang="ru-RU" dirty="0" err="1"/>
              <a:t>профільний</a:t>
            </a:r>
            <a:r>
              <a:rPr lang="ru-RU" dirty="0"/>
              <a:t> </a:t>
            </a:r>
            <a:r>
              <a:rPr lang="ru-RU" dirty="0" err="1"/>
              <a:t>рівень</a:t>
            </a:r>
            <a:r>
              <a:rPr lang="ru-RU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uk-UA" dirty="0"/>
              <a:t>Атестація здійснюватиметься за новими збірниками завдань, які розроблено відповідно до </a:t>
            </a:r>
            <a:r>
              <a:rPr lang="uk-UA" dirty="0" err="1"/>
              <a:t>спеціалізацій</a:t>
            </a:r>
            <a:r>
              <a:rPr lang="uk-UA" dirty="0"/>
              <a:t>, за якими </a:t>
            </a:r>
            <a:r>
              <a:rPr lang="uk-UA" dirty="0" smtClean="0"/>
              <a:t>здійснювалося </a:t>
            </a:r>
            <a:r>
              <a:rPr lang="uk-UA" dirty="0"/>
              <a:t>навчання. </a:t>
            </a:r>
            <a:endParaRPr 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97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Технології</a:t>
            </a:r>
            <a:r>
              <a:rPr lang="ru-RU" dirty="0"/>
              <a:t> (</a:t>
            </a:r>
            <a:r>
              <a:rPr lang="ru-RU" dirty="0" err="1"/>
              <a:t>профільний</a:t>
            </a:r>
            <a:r>
              <a:rPr lang="ru-RU" dirty="0"/>
              <a:t> </a:t>
            </a:r>
            <a:r>
              <a:rPr lang="ru-RU" dirty="0" err="1"/>
              <a:t>рівень</a:t>
            </a:r>
            <a:r>
              <a:rPr lang="ru-RU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технологій</a:t>
            </a:r>
            <a:r>
              <a:rPr lang="ru-RU" dirty="0"/>
              <a:t>. </a:t>
            </a:r>
            <a:r>
              <a:rPr lang="ru-RU" dirty="0" err="1"/>
              <a:t>Технологічний</a:t>
            </a:r>
            <a:r>
              <a:rPr lang="ru-RU" dirty="0"/>
              <a:t> </a:t>
            </a:r>
            <a:r>
              <a:rPr lang="ru-RU" dirty="0" err="1"/>
              <a:t>профіль</a:t>
            </a:r>
            <a:r>
              <a:rPr lang="ru-RU" dirty="0"/>
              <a:t>. </a:t>
            </a:r>
            <a:r>
              <a:rPr lang="ru-RU" dirty="0" err="1"/>
              <a:t>Спеціалізація</a:t>
            </a:r>
            <a:r>
              <a:rPr lang="ru-RU" dirty="0"/>
              <a:t>  «</a:t>
            </a:r>
            <a:r>
              <a:rPr lang="ru-RU" dirty="0" err="1"/>
              <a:t>Водій</a:t>
            </a:r>
            <a:r>
              <a:rPr lang="ru-RU" dirty="0"/>
              <a:t> </a:t>
            </a:r>
            <a:r>
              <a:rPr lang="ru-RU" dirty="0" err="1"/>
              <a:t>автотранспортних</a:t>
            </a:r>
            <a:r>
              <a:rPr lang="ru-RU" dirty="0"/>
              <a:t> </a:t>
            </a:r>
            <a:r>
              <a:rPr lang="ru-RU" dirty="0" err="1"/>
              <a:t>засобів</a:t>
            </a:r>
            <a:r>
              <a:rPr lang="ru-RU" dirty="0"/>
              <a:t> </a:t>
            </a:r>
            <a:r>
              <a:rPr lang="ru-RU" dirty="0" err="1"/>
              <a:t>категорії</a:t>
            </a:r>
            <a:r>
              <a:rPr lang="ru-RU" dirty="0"/>
              <a:t> «С»». 11 </a:t>
            </a:r>
            <a:r>
              <a:rPr lang="ru-RU" dirty="0" err="1"/>
              <a:t>клас</a:t>
            </a:r>
            <a:r>
              <a:rPr lang="ru-RU" dirty="0"/>
              <a:t> (авт. </a:t>
            </a:r>
            <a:r>
              <a:rPr lang="ru-RU" dirty="0" err="1"/>
              <a:t>Шестаковський</a:t>
            </a:r>
            <a:r>
              <a:rPr lang="ru-RU" dirty="0"/>
              <a:t> Л.Л., Гречуха В.А., </a:t>
            </a:r>
            <a:r>
              <a:rPr lang="ru-RU" dirty="0" err="1"/>
              <a:t>Гріненко</a:t>
            </a:r>
            <a:r>
              <a:rPr lang="ru-RU" dirty="0"/>
              <a:t> В.В. – К-П.: </a:t>
            </a:r>
            <a:r>
              <a:rPr lang="ru-RU" dirty="0" err="1"/>
              <a:t>Аксіома</a:t>
            </a:r>
            <a:r>
              <a:rPr lang="ru-RU" dirty="0"/>
              <a:t>, 2013).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737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Біологія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400" dirty="0"/>
              <a:t>«</a:t>
            </a:r>
            <a:r>
              <a:rPr lang="ru-RU" sz="2400" dirty="0" err="1"/>
              <a:t>Збірник</a:t>
            </a:r>
            <a:r>
              <a:rPr lang="ru-RU" sz="2400" dirty="0"/>
              <a:t> </a:t>
            </a:r>
            <a:r>
              <a:rPr lang="ru-RU" sz="2400" dirty="0" err="1"/>
              <a:t>завдань</a:t>
            </a:r>
            <a:r>
              <a:rPr lang="ru-RU" sz="2400" dirty="0"/>
              <a:t> для </a:t>
            </a:r>
            <a:r>
              <a:rPr lang="ru-RU" sz="2400" dirty="0" err="1"/>
              <a:t>державної</a:t>
            </a:r>
            <a:r>
              <a:rPr lang="ru-RU" sz="2400" dirty="0"/>
              <a:t> </a:t>
            </a:r>
            <a:r>
              <a:rPr lang="ru-RU" sz="2400" dirty="0" err="1"/>
              <a:t>підсумкової</a:t>
            </a:r>
            <a:r>
              <a:rPr lang="ru-RU" sz="2400" dirty="0"/>
              <a:t> </a:t>
            </a:r>
            <a:r>
              <a:rPr lang="ru-RU" sz="2400" dirty="0" err="1"/>
              <a:t>атестації</a:t>
            </a:r>
            <a:r>
              <a:rPr lang="ru-RU" sz="2400" dirty="0"/>
              <a:t> з </a:t>
            </a:r>
            <a:r>
              <a:rPr lang="ru-RU" sz="2400" dirty="0" err="1"/>
              <a:t>біології</a:t>
            </a:r>
            <a:r>
              <a:rPr lang="ru-RU" sz="2400" dirty="0"/>
              <a:t>. 9 </a:t>
            </a:r>
            <a:r>
              <a:rPr lang="ru-RU" sz="2400" dirty="0" err="1"/>
              <a:t>клас</a:t>
            </a:r>
            <a:r>
              <a:rPr lang="ru-RU" sz="2400" dirty="0"/>
              <a:t>» (авт. </a:t>
            </a:r>
            <a:r>
              <a:rPr lang="ru-RU" sz="2400" dirty="0" err="1"/>
              <a:t>Костильов</a:t>
            </a:r>
            <a:r>
              <a:rPr lang="ru-RU" sz="2400" dirty="0"/>
              <a:t> О. В., Андерсон О. А. – К.: Центр </a:t>
            </a:r>
            <a:r>
              <a:rPr lang="ru-RU" sz="2400" dirty="0" err="1"/>
              <a:t>навчально-методичної</a:t>
            </a:r>
            <a:r>
              <a:rPr lang="ru-RU" sz="2400" dirty="0"/>
              <a:t> </a:t>
            </a:r>
            <a:r>
              <a:rPr lang="ru-RU" sz="2400" dirty="0" err="1"/>
              <a:t>літератури</a:t>
            </a:r>
            <a:r>
              <a:rPr lang="ru-RU" sz="2400" dirty="0"/>
              <a:t>, 2013)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000" dirty="0"/>
              <a:t>«</a:t>
            </a:r>
            <a:r>
              <a:rPr lang="ru-RU" sz="2000" dirty="0" err="1"/>
              <a:t>Збірник</a:t>
            </a:r>
            <a:r>
              <a:rPr lang="ru-RU" sz="2000" dirty="0"/>
              <a:t> </a:t>
            </a:r>
            <a:r>
              <a:rPr lang="ru-RU" sz="2000" dirty="0" err="1"/>
              <a:t>завдань</a:t>
            </a:r>
            <a:r>
              <a:rPr lang="ru-RU" sz="2000" dirty="0"/>
              <a:t> для </a:t>
            </a:r>
            <a:r>
              <a:rPr lang="ru-RU" sz="2000" dirty="0" err="1"/>
              <a:t>державної</a:t>
            </a:r>
            <a:r>
              <a:rPr lang="ru-RU" sz="2000" dirty="0"/>
              <a:t> </a:t>
            </a:r>
            <a:r>
              <a:rPr lang="ru-RU" sz="2000" dirty="0" err="1"/>
              <a:t>підсумкової</a:t>
            </a:r>
            <a:r>
              <a:rPr lang="ru-RU" sz="2000" dirty="0"/>
              <a:t> </a:t>
            </a:r>
            <a:r>
              <a:rPr lang="ru-RU" sz="2000" dirty="0" err="1"/>
              <a:t>атестації</a:t>
            </a:r>
            <a:r>
              <a:rPr lang="ru-RU" sz="2000" dirty="0"/>
              <a:t> з </a:t>
            </a:r>
            <a:r>
              <a:rPr lang="ru-RU" sz="2000" dirty="0" err="1"/>
              <a:t>біології</a:t>
            </a:r>
            <a:r>
              <a:rPr lang="ru-RU" sz="2000" dirty="0"/>
              <a:t> </a:t>
            </a:r>
            <a:r>
              <a:rPr lang="ru-RU" sz="2000" dirty="0">
                <a:solidFill>
                  <a:srgbClr val="FF0000"/>
                </a:solidFill>
              </a:rPr>
              <a:t>для </a:t>
            </a:r>
            <a:r>
              <a:rPr lang="ru-RU" sz="2000" dirty="0" err="1">
                <a:solidFill>
                  <a:srgbClr val="FF0000"/>
                </a:solidFill>
              </a:rPr>
              <a:t>загальноосвітніх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навчальних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закладів</a:t>
            </a:r>
            <a:r>
              <a:rPr lang="ru-RU" sz="2000" dirty="0">
                <a:solidFill>
                  <a:srgbClr val="FF0000"/>
                </a:solidFill>
              </a:rPr>
              <a:t> з </a:t>
            </a:r>
            <a:r>
              <a:rPr lang="ru-RU" sz="2000" dirty="0" err="1">
                <a:solidFill>
                  <a:srgbClr val="FF0000"/>
                </a:solidFill>
              </a:rPr>
              <a:t>навчанням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російською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мовою</a:t>
            </a:r>
            <a:r>
              <a:rPr lang="ru-RU" sz="2000" dirty="0"/>
              <a:t> (</a:t>
            </a:r>
            <a:r>
              <a:rPr lang="ru-RU" sz="2000" dirty="0" err="1"/>
              <a:t>російською</a:t>
            </a:r>
            <a:r>
              <a:rPr lang="ru-RU" sz="2000" dirty="0"/>
              <a:t> </a:t>
            </a:r>
            <a:r>
              <a:rPr lang="ru-RU" sz="2000" dirty="0" err="1"/>
              <a:t>мовою</a:t>
            </a:r>
            <a:r>
              <a:rPr lang="ru-RU" sz="2000" dirty="0"/>
              <a:t>). 9 </a:t>
            </a:r>
            <a:r>
              <a:rPr lang="ru-RU" sz="2000" dirty="0" err="1"/>
              <a:t>клас</a:t>
            </a:r>
            <a:r>
              <a:rPr lang="ru-RU" sz="2000" dirty="0"/>
              <a:t>» (авт. </a:t>
            </a:r>
            <a:r>
              <a:rPr lang="ru-RU" sz="2000" dirty="0" err="1"/>
              <a:t>Костильов</a:t>
            </a:r>
            <a:r>
              <a:rPr lang="ru-RU" sz="2000" dirty="0"/>
              <a:t> О. В., Андерсон О. А. – К.: Центр </a:t>
            </a:r>
            <a:r>
              <a:rPr lang="ru-RU" sz="2000" dirty="0" err="1"/>
              <a:t>навчально-методичної</a:t>
            </a:r>
            <a:r>
              <a:rPr lang="ru-RU" sz="2000" dirty="0"/>
              <a:t> </a:t>
            </a:r>
            <a:r>
              <a:rPr lang="ru-RU" sz="2000" dirty="0" err="1"/>
              <a:t>літератури</a:t>
            </a:r>
            <a:r>
              <a:rPr lang="ru-RU" sz="2000" dirty="0"/>
              <a:t>, 2013)</a:t>
            </a:r>
          </a:p>
        </p:txBody>
      </p:sp>
    </p:spTree>
    <p:extLst>
      <p:ext uri="{BB962C8B-B14F-4D97-AF65-F5344CB8AC3E}">
        <p14:creationId xmlns:p14="http://schemas.microsoft.com/office/powerpoint/2010/main" val="25655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Технології</a:t>
            </a:r>
            <a:r>
              <a:rPr lang="ru-RU" dirty="0"/>
              <a:t> (</a:t>
            </a:r>
            <a:r>
              <a:rPr lang="ru-RU" dirty="0" err="1"/>
              <a:t>профільний</a:t>
            </a:r>
            <a:r>
              <a:rPr lang="ru-RU" dirty="0"/>
              <a:t> </a:t>
            </a:r>
            <a:r>
              <a:rPr lang="ru-RU" dirty="0" err="1"/>
              <a:t>рівень</a:t>
            </a:r>
            <a:r>
              <a:rPr lang="ru-RU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технологій</a:t>
            </a:r>
            <a:r>
              <a:rPr lang="ru-RU" dirty="0"/>
              <a:t>. </a:t>
            </a:r>
            <a:r>
              <a:rPr lang="ru-RU" dirty="0" err="1"/>
              <a:t>Технологічний</a:t>
            </a:r>
            <a:r>
              <a:rPr lang="ru-RU" dirty="0"/>
              <a:t> </a:t>
            </a:r>
            <a:r>
              <a:rPr lang="ru-RU" dirty="0" err="1"/>
              <a:t>профіль</a:t>
            </a:r>
            <a:r>
              <a:rPr lang="ru-RU" dirty="0"/>
              <a:t>. </a:t>
            </a:r>
            <a:r>
              <a:rPr lang="ru-RU" dirty="0" err="1"/>
              <a:t>Спеціалізація</a:t>
            </a:r>
            <a:r>
              <a:rPr lang="ru-RU" dirty="0"/>
              <a:t>  «</a:t>
            </a:r>
            <a:r>
              <a:rPr lang="ru-RU" dirty="0" err="1"/>
              <a:t>Водій</a:t>
            </a:r>
            <a:r>
              <a:rPr lang="ru-RU" dirty="0"/>
              <a:t> </a:t>
            </a:r>
            <a:r>
              <a:rPr lang="ru-RU" dirty="0" err="1"/>
              <a:t>автотранспортних</a:t>
            </a:r>
            <a:r>
              <a:rPr lang="ru-RU" dirty="0"/>
              <a:t> </a:t>
            </a:r>
            <a:r>
              <a:rPr lang="ru-RU" dirty="0" err="1"/>
              <a:t>засобів</a:t>
            </a:r>
            <a:r>
              <a:rPr lang="ru-RU" dirty="0"/>
              <a:t> </a:t>
            </a:r>
            <a:r>
              <a:rPr lang="ru-RU" dirty="0" err="1"/>
              <a:t>категорії</a:t>
            </a:r>
            <a:r>
              <a:rPr lang="ru-RU" dirty="0"/>
              <a:t> «В». 11 </a:t>
            </a:r>
            <a:r>
              <a:rPr lang="ru-RU" dirty="0" err="1"/>
              <a:t>клас</a:t>
            </a:r>
            <a:r>
              <a:rPr lang="ru-RU" dirty="0"/>
              <a:t> (авт. </a:t>
            </a:r>
            <a:r>
              <a:rPr lang="ru-RU" dirty="0" err="1"/>
              <a:t>Шестаковський</a:t>
            </a:r>
            <a:r>
              <a:rPr lang="ru-RU" dirty="0"/>
              <a:t> Л.Л., Гречуха В.А., </a:t>
            </a:r>
            <a:r>
              <a:rPr lang="ru-RU" dirty="0" err="1"/>
              <a:t>Гріненко</a:t>
            </a:r>
            <a:r>
              <a:rPr lang="ru-RU" dirty="0"/>
              <a:t> В.В. – К-П.: </a:t>
            </a:r>
            <a:r>
              <a:rPr lang="ru-RU" dirty="0" err="1"/>
              <a:t>Аксіома</a:t>
            </a:r>
            <a:r>
              <a:rPr lang="ru-RU" dirty="0"/>
              <a:t>, 2013).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862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Технології</a:t>
            </a:r>
            <a:r>
              <a:rPr lang="ru-RU" dirty="0"/>
              <a:t> (</a:t>
            </a:r>
            <a:r>
              <a:rPr lang="ru-RU" dirty="0" err="1"/>
              <a:t>профільний</a:t>
            </a:r>
            <a:r>
              <a:rPr lang="ru-RU" dirty="0"/>
              <a:t> </a:t>
            </a:r>
            <a:r>
              <a:rPr lang="ru-RU" dirty="0" err="1"/>
              <a:t>рівень</a:t>
            </a:r>
            <a:r>
              <a:rPr lang="ru-RU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технологій</a:t>
            </a:r>
            <a:r>
              <a:rPr lang="ru-RU" dirty="0"/>
              <a:t>. </a:t>
            </a:r>
            <a:r>
              <a:rPr lang="ru-RU" dirty="0" err="1"/>
              <a:t>Технологічний</a:t>
            </a:r>
            <a:r>
              <a:rPr lang="ru-RU" dirty="0"/>
              <a:t> </a:t>
            </a:r>
            <a:r>
              <a:rPr lang="ru-RU" dirty="0" err="1"/>
              <a:t>профіль</a:t>
            </a:r>
            <a:r>
              <a:rPr lang="ru-RU" dirty="0"/>
              <a:t>. </a:t>
            </a:r>
            <a:r>
              <a:rPr lang="ru-RU" dirty="0" err="1"/>
              <a:t>Спеціалізація</a:t>
            </a:r>
            <a:r>
              <a:rPr lang="ru-RU" dirty="0"/>
              <a:t> «Тракторист-</a:t>
            </a:r>
            <a:r>
              <a:rPr lang="ru-RU" dirty="0" err="1"/>
              <a:t>машиніст</a:t>
            </a:r>
            <a:r>
              <a:rPr lang="ru-RU" dirty="0"/>
              <a:t> </a:t>
            </a:r>
            <a:r>
              <a:rPr lang="ru-RU" dirty="0" err="1"/>
              <a:t>сільськогосподарського</a:t>
            </a:r>
            <a:r>
              <a:rPr lang="ru-RU" dirty="0"/>
              <a:t> </a:t>
            </a:r>
            <a:r>
              <a:rPr lang="ru-RU" dirty="0" err="1"/>
              <a:t>виробництва</a:t>
            </a:r>
            <a:r>
              <a:rPr lang="ru-RU" dirty="0"/>
              <a:t> </a:t>
            </a:r>
            <a:r>
              <a:rPr lang="ru-RU" dirty="0" err="1"/>
              <a:t>категорії</a:t>
            </a:r>
            <a:r>
              <a:rPr lang="ru-RU" dirty="0"/>
              <a:t> А</a:t>
            </a:r>
            <a:r>
              <a:rPr lang="ru-RU" baseline="-25000" dirty="0"/>
              <a:t>1</a:t>
            </a:r>
            <a:r>
              <a:rPr lang="ru-RU" dirty="0"/>
              <a:t>». 11 </a:t>
            </a:r>
            <a:r>
              <a:rPr lang="ru-RU" dirty="0" err="1"/>
              <a:t>клас</a:t>
            </a:r>
            <a:r>
              <a:rPr lang="ru-RU" dirty="0"/>
              <a:t> (авт. Ткаченко В. М., Гречуха В.А., </a:t>
            </a:r>
            <a:r>
              <a:rPr lang="ru-RU" dirty="0" err="1"/>
              <a:t>Гріненко</a:t>
            </a:r>
            <a:r>
              <a:rPr lang="ru-RU" dirty="0"/>
              <a:t> В.В. – К-П.: </a:t>
            </a:r>
            <a:r>
              <a:rPr lang="ru-RU" dirty="0" err="1"/>
              <a:t>Аксіома</a:t>
            </a:r>
            <a:r>
              <a:rPr lang="ru-RU" dirty="0"/>
              <a:t>, 2013).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981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Технології</a:t>
            </a:r>
            <a:r>
              <a:rPr lang="ru-RU" dirty="0"/>
              <a:t> (</a:t>
            </a:r>
            <a:r>
              <a:rPr lang="ru-RU" dirty="0" err="1"/>
              <a:t>профільний</a:t>
            </a:r>
            <a:r>
              <a:rPr lang="ru-RU" dirty="0"/>
              <a:t> </a:t>
            </a:r>
            <a:r>
              <a:rPr lang="ru-RU" dirty="0" err="1"/>
              <a:t>рівень</a:t>
            </a:r>
            <a:r>
              <a:rPr lang="ru-RU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технологій</a:t>
            </a:r>
            <a:r>
              <a:rPr lang="ru-RU" dirty="0"/>
              <a:t>. </a:t>
            </a:r>
            <a:r>
              <a:rPr lang="ru-RU" dirty="0" err="1"/>
              <a:t>Технологічний</a:t>
            </a:r>
            <a:r>
              <a:rPr lang="ru-RU" dirty="0"/>
              <a:t> </a:t>
            </a:r>
            <a:r>
              <a:rPr lang="ru-RU" dirty="0" err="1"/>
              <a:t>профіль</a:t>
            </a:r>
            <a:r>
              <a:rPr lang="ru-RU" dirty="0"/>
              <a:t>. </a:t>
            </a:r>
            <a:r>
              <a:rPr lang="ru-RU" dirty="0" err="1"/>
              <a:t>Спеціалізація</a:t>
            </a:r>
            <a:r>
              <a:rPr lang="ru-RU" dirty="0"/>
              <a:t>  «Оператор </a:t>
            </a:r>
            <a:r>
              <a:rPr lang="ru-RU" dirty="0" err="1"/>
              <a:t>комп’ютерного</a:t>
            </a:r>
            <a:r>
              <a:rPr lang="ru-RU" dirty="0"/>
              <a:t> набору». 11 </a:t>
            </a:r>
            <a:r>
              <a:rPr lang="ru-RU" dirty="0" err="1"/>
              <a:t>клас</a:t>
            </a:r>
            <a:r>
              <a:rPr lang="ru-RU" dirty="0"/>
              <a:t> (авт. Применко В. П.  Баула В. М. Ткаченко А. М. </a:t>
            </a:r>
            <a:r>
              <a:rPr lang="ru-RU" dirty="0" err="1"/>
              <a:t>Шестаковська</a:t>
            </a:r>
            <a:r>
              <a:rPr lang="ru-RU" dirty="0"/>
              <a:t> Т. Л. </a:t>
            </a:r>
            <a:r>
              <a:rPr lang="ru-RU" dirty="0" err="1"/>
              <a:t>Гордієнко</a:t>
            </a:r>
            <a:r>
              <a:rPr lang="ru-RU" dirty="0"/>
              <a:t> І. А.  – К-П.: </a:t>
            </a:r>
            <a:r>
              <a:rPr lang="ru-RU" dirty="0" err="1"/>
              <a:t>Аксіома</a:t>
            </a:r>
            <a:r>
              <a:rPr lang="ru-RU" dirty="0"/>
              <a:t>, 2013).</a:t>
            </a:r>
          </a:p>
        </p:txBody>
      </p:sp>
    </p:spTree>
    <p:extLst>
      <p:ext uri="{BB962C8B-B14F-4D97-AF65-F5344CB8AC3E}">
        <p14:creationId xmlns:p14="http://schemas.microsoft.com/office/powerpoint/2010/main" val="382536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Технології</a:t>
            </a:r>
            <a:r>
              <a:rPr lang="ru-RU" dirty="0"/>
              <a:t> (</a:t>
            </a:r>
            <a:r>
              <a:rPr lang="ru-RU" dirty="0" err="1"/>
              <a:t>профільний</a:t>
            </a:r>
            <a:r>
              <a:rPr lang="ru-RU" dirty="0"/>
              <a:t> </a:t>
            </a:r>
            <a:r>
              <a:rPr lang="ru-RU" dirty="0" err="1"/>
              <a:t>рівень</a:t>
            </a:r>
            <a:r>
              <a:rPr lang="ru-RU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технологій</a:t>
            </a:r>
            <a:r>
              <a:rPr lang="ru-RU" dirty="0"/>
              <a:t>. </a:t>
            </a:r>
            <a:r>
              <a:rPr lang="ru-RU" dirty="0" err="1"/>
              <a:t>Технологічний</a:t>
            </a:r>
            <a:r>
              <a:rPr lang="ru-RU" dirty="0"/>
              <a:t> </a:t>
            </a:r>
            <a:r>
              <a:rPr lang="ru-RU" dirty="0" err="1"/>
              <a:t>профіль</a:t>
            </a:r>
            <a:r>
              <a:rPr lang="ru-RU" dirty="0"/>
              <a:t>. </a:t>
            </a:r>
            <a:r>
              <a:rPr lang="ru-RU" dirty="0" err="1"/>
              <a:t>Спеціалізація</a:t>
            </a:r>
            <a:r>
              <a:rPr lang="ru-RU" dirty="0"/>
              <a:t>  «Кухар». 11 </a:t>
            </a:r>
            <a:r>
              <a:rPr lang="ru-RU" dirty="0" err="1"/>
              <a:t>клас</a:t>
            </a:r>
            <a:r>
              <a:rPr lang="ru-RU" dirty="0"/>
              <a:t> (авт. Ткачук І.О., </a:t>
            </a:r>
            <a:r>
              <a:rPr lang="ru-RU" dirty="0" err="1"/>
              <a:t>Сліпкань</a:t>
            </a:r>
            <a:r>
              <a:rPr lang="ru-RU" dirty="0"/>
              <a:t> С.В., </a:t>
            </a:r>
            <a:r>
              <a:rPr lang="ru-RU" dirty="0" err="1"/>
              <a:t>Мухіна</a:t>
            </a:r>
            <a:r>
              <a:rPr lang="ru-RU" dirty="0"/>
              <a:t> С.Л., Бутенко Н.І. – К-П.: </a:t>
            </a:r>
            <a:r>
              <a:rPr lang="ru-RU" dirty="0" err="1"/>
              <a:t>Аксіома</a:t>
            </a:r>
            <a:r>
              <a:rPr lang="ru-RU" dirty="0"/>
              <a:t>, 2013).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758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Технології</a:t>
            </a:r>
            <a:r>
              <a:rPr lang="ru-RU" dirty="0"/>
              <a:t> (</a:t>
            </a:r>
            <a:r>
              <a:rPr lang="ru-RU" dirty="0" err="1"/>
              <a:t>профільний</a:t>
            </a:r>
            <a:r>
              <a:rPr lang="ru-RU" dirty="0"/>
              <a:t> </a:t>
            </a:r>
            <a:r>
              <a:rPr lang="ru-RU" dirty="0" err="1"/>
              <a:t>рівень</a:t>
            </a:r>
            <a:r>
              <a:rPr lang="ru-RU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технологій</a:t>
            </a:r>
            <a:r>
              <a:rPr lang="ru-RU" dirty="0"/>
              <a:t>. </a:t>
            </a:r>
            <a:r>
              <a:rPr lang="ru-RU" dirty="0" err="1"/>
              <a:t>Технологічний</a:t>
            </a:r>
            <a:r>
              <a:rPr lang="ru-RU" dirty="0"/>
              <a:t> </a:t>
            </a:r>
            <a:r>
              <a:rPr lang="ru-RU" dirty="0" err="1"/>
              <a:t>профіль</a:t>
            </a:r>
            <a:r>
              <a:rPr lang="ru-RU" dirty="0"/>
              <a:t>. </a:t>
            </a:r>
            <a:r>
              <a:rPr lang="ru-RU" dirty="0" err="1"/>
              <a:t>Спеціалізація</a:t>
            </a:r>
            <a:r>
              <a:rPr lang="ru-RU" dirty="0"/>
              <a:t>  «</a:t>
            </a:r>
            <a:r>
              <a:rPr lang="ru-RU" dirty="0" err="1"/>
              <a:t>Перукар</a:t>
            </a:r>
            <a:r>
              <a:rPr lang="ru-RU" dirty="0"/>
              <a:t> (</a:t>
            </a:r>
            <a:r>
              <a:rPr lang="ru-RU" dirty="0" err="1"/>
              <a:t>перукар-модельєр</a:t>
            </a:r>
            <a:r>
              <a:rPr lang="ru-RU" dirty="0"/>
              <a:t>)». 11 </a:t>
            </a:r>
            <a:r>
              <a:rPr lang="ru-RU" dirty="0" err="1"/>
              <a:t>клас</a:t>
            </a:r>
            <a:r>
              <a:rPr lang="ru-RU" dirty="0"/>
              <a:t> (авт. Ткачук І.О., </a:t>
            </a:r>
            <a:r>
              <a:rPr lang="ru-RU" dirty="0" err="1"/>
              <a:t>Сліпкань</a:t>
            </a:r>
            <a:r>
              <a:rPr lang="ru-RU" dirty="0"/>
              <a:t> С.В., Шелест Г. В. – К-П.: </a:t>
            </a:r>
            <a:r>
              <a:rPr lang="ru-RU" dirty="0" err="1"/>
              <a:t>Аксіома</a:t>
            </a:r>
            <a:r>
              <a:rPr lang="ru-RU" dirty="0"/>
              <a:t>, 2013).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955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Технології</a:t>
            </a:r>
            <a:r>
              <a:rPr lang="ru-RU" dirty="0"/>
              <a:t> (</a:t>
            </a:r>
            <a:r>
              <a:rPr lang="ru-RU" dirty="0" err="1"/>
              <a:t>профільний</a:t>
            </a:r>
            <a:r>
              <a:rPr lang="ru-RU" dirty="0"/>
              <a:t> </a:t>
            </a:r>
            <a:r>
              <a:rPr lang="ru-RU" dirty="0" err="1"/>
              <a:t>рівень</a:t>
            </a:r>
            <a:r>
              <a:rPr lang="ru-RU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технологій</a:t>
            </a:r>
            <a:r>
              <a:rPr lang="ru-RU" dirty="0"/>
              <a:t>. </a:t>
            </a:r>
            <a:r>
              <a:rPr lang="ru-RU" dirty="0" err="1"/>
              <a:t>Технологічний</a:t>
            </a:r>
            <a:r>
              <a:rPr lang="ru-RU" dirty="0"/>
              <a:t> </a:t>
            </a:r>
            <a:r>
              <a:rPr lang="ru-RU" dirty="0" err="1"/>
              <a:t>профіль</a:t>
            </a:r>
            <a:r>
              <a:rPr lang="ru-RU" dirty="0"/>
              <a:t>. </a:t>
            </a:r>
            <a:r>
              <a:rPr lang="ru-RU" dirty="0" err="1"/>
              <a:t>Спеціалізація</a:t>
            </a:r>
            <a:r>
              <a:rPr lang="ru-RU" dirty="0"/>
              <a:t>  «</a:t>
            </a:r>
            <a:r>
              <a:rPr lang="ru-RU" dirty="0" err="1"/>
              <a:t>Кравець</a:t>
            </a:r>
            <a:r>
              <a:rPr lang="ru-RU" dirty="0"/>
              <a:t>». 11 </a:t>
            </a:r>
            <a:r>
              <a:rPr lang="ru-RU" dirty="0" err="1"/>
              <a:t>клас</a:t>
            </a:r>
            <a:r>
              <a:rPr lang="ru-RU" dirty="0"/>
              <a:t>                               (авт. Горенко В. П., </a:t>
            </a:r>
            <a:r>
              <a:rPr lang="ru-RU" dirty="0" err="1"/>
              <a:t>Алексєєва</a:t>
            </a:r>
            <a:r>
              <a:rPr lang="ru-RU" dirty="0"/>
              <a:t> О. С., </a:t>
            </a:r>
            <a:r>
              <a:rPr lang="ru-RU" dirty="0" err="1"/>
              <a:t>Зеленюк</a:t>
            </a:r>
            <a:r>
              <a:rPr lang="ru-RU" dirty="0"/>
              <a:t> Н. Д. – К-П.: </a:t>
            </a:r>
            <a:r>
              <a:rPr lang="ru-RU" dirty="0" err="1"/>
              <a:t>Аксіома</a:t>
            </a:r>
            <a:r>
              <a:rPr lang="ru-RU" dirty="0"/>
              <a:t>, 2013).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570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Технології</a:t>
            </a:r>
            <a:r>
              <a:rPr lang="ru-RU" dirty="0"/>
              <a:t> (</a:t>
            </a:r>
            <a:r>
              <a:rPr lang="ru-RU" dirty="0" err="1"/>
              <a:t>профільний</a:t>
            </a:r>
            <a:r>
              <a:rPr lang="ru-RU" dirty="0"/>
              <a:t> </a:t>
            </a:r>
            <a:r>
              <a:rPr lang="ru-RU" dirty="0" err="1"/>
              <a:t>рівень</a:t>
            </a:r>
            <a:r>
              <a:rPr lang="ru-RU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технологій</a:t>
            </a:r>
            <a:r>
              <a:rPr lang="ru-RU" dirty="0"/>
              <a:t>. </a:t>
            </a:r>
            <a:r>
              <a:rPr lang="ru-RU" dirty="0" err="1"/>
              <a:t>Технологічний</a:t>
            </a:r>
            <a:r>
              <a:rPr lang="ru-RU" dirty="0"/>
              <a:t> </a:t>
            </a:r>
            <a:r>
              <a:rPr lang="ru-RU" dirty="0" err="1"/>
              <a:t>профіль</a:t>
            </a:r>
            <a:r>
              <a:rPr lang="ru-RU" dirty="0"/>
              <a:t>. </a:t>
            </a:r>
            <a:r>
              <a:rPr lang="ru-RU" dirty="0" err="1"/>
              <a:t>Спеціалізація</a:t>
            </a:r>
            <a:r>
              <a:rPr lang="ru-RU" dirty="0"/>
              <a:t>  «</a:t>
            </a:r>
            <a:r>
              <a:rPr lang="ru-RU" dirty="0" err="1"/>
              <a:t>Енергетика</a:t>
            </a:r>
            <a:r>
              <a:rPr lang="ru-RU" dirty="0"/>
              <a:t>». 11 </a:t>
            </a:r>
            <a:r>
              <a:rPr lang="ru-RU" dirty="0" err="1"/>
              <a:t>клас</a:t>
            </a:r>
            <a:r>
              <a:rPr lang="ru-RU" dirty="0"/>
              <a:t> (авт. </a:t>
            </a:r>
            <a:r>
              <a:rPr lang="ru-RU" dirty="0" err="1"/>
              <a:t>Бач</a:t>
            </a:r>
            <a:r>
              <a:rPr lang="ru-RU" dirty="0"/>
              <a:t> Б. Ф., </a:t>
            </a:r>
            <a:r>
              <a:rPr lang="ru-RU" dirty="0" err="1"/>
              <a:t>Шумська</a:t>
            </a:r>
            <a:r>
              <a:rPr lang="ru-RU" dirty="0"/>
              <a:t> О. М., </a:t>
            </a:r>
            <a:r>
              <a:rPr lang="ru-RU" dirty="0" err="1"/>
              <a:t>Дубик</a:t>
            </a:r>
            <a:r>
              <a:rPr lang="ru-RU" dirty="0"/>
              <a:t> В. Я. – К-П.: </a:t>
            </a:r>
            <a:r>
              <a:rPr lang="ru-RU" dirty="0" err="1"/>
              <a:t>Аксіома</a:t>
            </a:r>
            <a:r>
              <a:rPr lang="ru-RU" dirty="0"/>
              <a:t>, 2013)</a:t>
            </a:r>
          </a:p>
        </p:txBody>
      </p:sp>
    </p:spTree>
    <p:extLst>
      <p:ext uri="{BB962C8B-B14F-4D97-AF65-F5344CB8AC3E}">
        <p14:creationId xmlns:p14="http://schemas.microsoft.com/office/powerpoint/2010/main" val="415362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Технології (профільний рівень)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Збірник</a:t>
            </a:r>
            <a:r>
              <a:rPr lang="ru-RU" dirty="0" smtClean="0"/>
              <a:t> </a:t>
            </a:r>
            <a:r>
              <a:rPr lang="ru-RU" dirty="0" err="1" smtClean="0"/>
              <a:t>завдань</a:t>
            </a:r>
            <a:r>
              <a:rPr lang="ru-RU" dirty="0" smtClean="0"/>
              <a:t> для </a:t>
            </a:r>
            <a:r>
              <a:rPr lang="ru-RU" dirty="0" err="1" smtClean="0"/>
              <a:t>державної</a:t>
            </a:r>
            <a:r>
              <a:rPr lang="ru-RU" dirty="0" smtClean="0"/>
              <a:t> </a:t>
            </a:r>
            <a:r>
              <a:rPr lang="ru-RU" dirty="0" err="1" smtClean="0"/>
              <a:t>підсумкової</a:t>
            </a:r>
            <a:r>
              <a:rPr lang="ru-RU" dirty="0" smtClean="0"/>
              <a:t> </a:t>
            </a:r>
            <a:r>
              <a:rPr lang="ru-RU" dirty="0" err="1" smtClean="0"/>
              <a:t>атестації</a:t>
            </a:r>
            <a:r>
              <a:rPr lang="ru-RU" dirty="0" smtClean="0"/>
              <a:t> з </a:t>
            </a:r>
            <a:r>
              <a:rPr lang="ru-RU" dirty="0" err="1" smtClean="0"/>
              <a:t>технологій</a:t>
            </a:r>
            <a:r>
              <a:rPr lang="ru-RU" dirty="0" smtClean="0"/>
              <a:t>. </a:t>
            </a:r>
            <a:r>
              <a:rPr lang="ru-RU" dirty="0" err="1" smtClean="0"/>
              <a:t>Технологічний</a:t>
            </a:r>
            <a:r>
              <a:rPr lang="ru-RU" dirty="0" smtClean="0"/>
              <a:t> </a:t>
            </a:r>
            <a:r>
              <a:rPr lang="ru-RU" dirty="0" err="1" smtClean="0"/>
              <a:t>профіль</a:t>
            </a:r>
            <a:r>
              <a:rPr lang="ru-RU" dirty="0" smtClean="0"/>
              <a:t>. </a:t>
            </a:r>
            <a:r>
              <a:rPr lang="ru-RU" dirty="0" err="1" smtClean="0"/>
              <a:t>Спеціалізація</a:t>
            </a:r>
            <a:r>
              <a:rPr lang="ru-RU" dirty="0" smtClean="0"/>
              <a:t>  «Столяр </a:t>
            </a:r>
            <a:r>
              <a:rPr lang="ru-RU" dirty="0" err="1" smtClean="0"/>
              <a:t>будівельний</a:t>
            </a:r>
            <a:r>
              <a:rPr lang="ru-RU" dirty="0" smtClean="0"/>
              <a:t>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199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Технології</a:t>
            </a:r>
            <a:r>
              <a:rPr lang="ru-RU" dirty="0"/>
              <a:t> (</a:t>
            </a:r>
            <a:r>
              <a:rPr lang="ru-RU" dirty="0" err="1"/>
              <a:t>профільний</a:t>
            </a:r>
            <a:r>
              <a:rPr lang="ru-RU" dirty="0"/>
              <a:t> </a:t>
            </a:r>
            <a:r>
              <a:rPr lang="ru-RU" dirty="0" err="1"/>
              <a:t>рівень</a:t>
            </a:r>
            <a:r>
              <a:rPr lang="ru-RU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технологій</a:t>
            </a:r>
            <a:r>
              <a:rPr lang="ru-RU" dirty="0"/>
              <a:t>. </a:t>
            </a:r>
            <a:r>
              <a:rPr lang="ru-RU" dirty="0" err="1"/>
              <a:t>Технологічний</a:t>
            </a:r>
            <a:r>
              <a:rPr lang="ru-RU" dirty="0"/>
              <a:t> </a:t>
            </a:r>
            <a:r>
              <a:rPr lang="ru-RU" dirty="0" err="1"/>
              <a:t>профіль</a:t>
            </a:r>
            <a:r>
              <a:rPr lang="ru-RU" dirty="0"/>
              <a:t>. </a:t>
            </a:r>
            <a:r>
              <a:rPr lang="ru-RU" dirty="0" err="1"/>
              <a:t>Спеціалізація</a:t>
            </a:r>
            <a:r>
              <a:rPr lang="ru-RU" dirty="0"/>
              <a:t>  «</a:t>
            </a:r>
            <a:r>
              <a:rPr lang="ru-RU" dirty="0" err="1"/>
              <a:t>Касир</a:t>
            </a:r>
            <a:r>
              <a:rPr lang="ru-RU" dirty="0"/>
              <a:t> (на </a:t>
            </a:r>
            <a:r>
              <a:rPr lang="ru-RU" dirty="0" err="1"/>
              <a:t>підприємстві</a:t>
            </a:r>
            <a:r>
              <a:rPr lang="ru-RU" dirty="0"/>
              <a:t>, в </a:t>
            </a:r>
            <a:r>
              <a:rPr lang="ru-RU" dirty="0" err="1"/>
              <a:t>установі</a:t>
            </a:r>
            <a:r>
              <a:rPr lang="ru-RU" dirty="0"/>
              <a:t>, </a:t>
            </a:r>
            <a:r>
              <a:rPr lang="ru-RU" dirty="0" err="1"/>
              <a:t>організації</a:t>
            </a:r>
            <a:r>
              <a:rPr lang="ru-RU" dirty="0"/>
              <a:t>)». 11 </a:t>
            </a:r>
            <a:r>
              <a:rPr lang="ru-RU" dirty="0" err="1"/>
              <a:t>клас</a:t>
            </a:r>
            <a:r>
              <a:rPr lang="ru-RU" dirty="0"/>
              <a:t> (авт. </a:t>
            </a:r>
            <a:r>
              <a:rPr lang="ru-RU" dirty="0" err="1"/>
              <a:t>Лянспоронська</a:t>
            </a:r>
            <a:r>
              <a:rPr lang="ru-RU" dirty="0"/>
              <a:t> О. Я., </a:t>
            </a:r>
            <a:r>
              <a:rPr lang="ru-RU" dirty="0" err="1"/>
              <a:t>Абрамчук</a:t>
            </a:r>
            <a:r>
              <a:rPr lang="ru-RU" dirty="0"/>
              <a:t> Н. О., Чехов О. Й. – К-П.: </a:t>
            </a:r>
            <a:r>
              <a:rPr lang="ru-RU" dirty="0" err="1"/>
              <a:t>Аксіома</a:t>
            </a:r>
            <a:r>
              <a:rPr lang="ru-RU" dirty="0"/>
              <a:t>, 2013).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778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Технології</a:t>
            </a:r>
            <a:r>
              <a:rPr lang="ru-RU" dirty="0"/>
              <a:t> (</a:t>
            </a:r>
            <a:r>
              <a:rPr lang="ru-RU" dirty="0" err="1"/>
              <a:t>профільний</a:t>
            </a:r>
            <a:r>
              <a:rPr lang="ru-RU" dirty="0"/>
              <a:t> </a:t>
            </a:r>
            <a:r>
              <a:rPr lang="ru-RU" dirty="0" err="1"/>
              <a:t>рівень</a:t>
            </a:r>
            <a:r>
              <a:rPr lang="ru-RU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технологій</a:t>
            </a:r>
            <a:r>
              <a:rPr lang="ru-RU" dirty="0"/>
              <a:t>. </a:t>
            </a:r>
            <a:r>
              <a:rPr lang="ru-RU" dirty="0" err="1"/>
              <a:t>Технологічний</a:t>
            </a:r>
            <a:r>
              <a:rPr lang="ru-RU" dirty="0"/>
              <a:t> </a:t>
            </a:r>
            <a:r>
              <a:rPr lang="ru-RU" dirty="0" err="1"/>
              <a:t>профіль</a:t>
            </a:r>
            <a:r>
              <a:rPr lang="ru-RU" dirty="0"/>
              <a:t>. </a:t>
            </a:r>
            <a:r>
              <a:rPr lang="ru-RU" dirty="0" err="1"/>
              <a:t>Спеціалізація</a:t>
            </a:r>
            <a:r>
              <a:rPr lang="ru-RU" dirty="0"/>
              <a:t>  «</a:t>
            </a:r>
            <a:r>
              <a:rPr lang="ru-RU" dirty="0" err="1"/>
              <a:t>Конторський</a:t>
            </a:r>
            <a:r>
              <a:rPr lang="ru-RU" dirty="0"/>
              <a:t> </a:t>
            </a:r>
            <a:r>
              <a:rPr lang="ru-RU" dirty="0" err="1"/>
              <a:t>службовець</a:t>
            </a:r>
            <a:r>
              <a:rPr lang="ru-RU" dirty="0"/>
              <a:t>». 11 </a:t>
            </a:r>
            <a:r>
              <a:rPr lang="ru-RU" dirty="0" err="1"/>
              <a:t>клас</a:t>
            </a:r>
            <a:r>
              <a:rPr lang="ru-RU" dirty="0"/>
              <a:t> (авт. </a:t>
            </a:r>
            <a:r>
              <a:rPr lang="ru-RU" dirty="0" err="1"/>
              <a:t>Лянспоронська</a:t>
            </a:r>
            <a:r>
              <a:rPr lang="ru-RU" dirty="0"/>
              <a:t> О. Я., </a:t>
            </a:r>
            <a:r>
              <a:rPr lang="ru-RU" dirty="0" err="1"/>
              <a:t>Абрамчук</a:t>
            </a:r>
            <a:r>
              <a:rPr lang="ru-RU" dirty="0"/>
              <a:t> Н. О., Чехов О. Й. – К-П.: </a:t>
            </a:r>
            <a:r>
              <a:rPr lang="ru-RU" dirty="0" err="1"/>
              <a:t>Аксіома</a:t>
            </a:r>
            <a:r>
              <a:rPr lang="ru-RU" dirty="0"/>
              <a:t>, 2013).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988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Біологія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Учні</a:t>
            </a:r>
            <a:r>
              <a:rPr lang="ru-RU" dirty="0"/>
              <a:t> </a:t>
            </a:r>
            <a:r>
              <a:rPr lang="ru-RU" dirty="0" err="1"/>
              <a:t>загальноосвітніх</a:t>
            </a:r>
            <a:r>
              <a:rPr lang="ru-RU" dirty="0"/>
              <a:t> </a:t>
            </a:r>
            <a:r>
              <a:rPr lang="ru-RU" dirty="0" err="1"/>
              <a:t>навчальних</a:t>
            </a:r>
            <a:r>
              <a:rPr lang="ru-RU" dirty="0"/>
              <a:t> </a:t>
            </a:r>
            <a:r>
              <a:rPr lang="ru-RU" dirty="0" err="1"/>
              <a:t>класів</a:t>
            </a:r>
            <a:r>
              <a:rPr lang="ru-RU" dirty="0"/>
              <a:t> </a:t>
            </a:r>
            <a:r>
              <a:rPr lang="ru-RU" dirty="0" err="1"/>
              <a:t>виконують</a:t>
            </a:r>
            <a:r>
              <a:rPr lang="ru-RU" dirty="0"/>
              <a:t> </a:t>
            </a:r>
            <a:r>
              <a:rPr lang="ru-RU" dirty="0" err="1"/>
              <a:t>атестаційну</a:t>
            </a:r>
            <a:r>
              <a:rPr lang="ru-RU" dirty="0"/>
              <a:t> роботу </a:t>
            </a:r>
            <a:r>
              <a:rPr lang="ru-RU" dirty="0" err="1"/>
              <a:t>протягом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60</a:t>
            </a:r>
            <a:r>
              <a:rPr lang="ru-RU" dirty="0"/>
              <a:t> </a:t>
            </a:r>
            <a:r>
              <a:rPr lang="ru-RU" dirty="0" err="1"/>
              <a:t>хвилин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err="1" smtClean="0"/>
              <a:t>Учні</a:t>
            </a:r>
            <a:r>
              <a:rPr lang="ru-RU" dirty="0" smtClean="0"/>
              <a:t> </a:t>
            </a:r>
            <a:r>
              <a:rPr lang="ru-RU" dirty="0" err="1"/>
              <a:t>класів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з </a:t>
            </a:r>
            <a:r>
              <a:rPr lang="ru-RU" dirty="0" err="1">
                <a:solidFill>
                  <a:srgbClr val="FF0000"/>
                </a:solidFill>
              </a:rPr>
              <a:t>поглибленим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вивченням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біології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– </a:t>
            </a:r>
            <a:r>
              <a:rPr lang="ru-RU" dirty="0" err="1"/>
              <a:t>протягом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90</a:t>
            </a:r>
            <a:r>
              <a:rPr lang="ru-RU" dirty="0"/>
              <a:t> </a:t>
            </a:r>
            <a:r>
              <a:rPr lang="ru-RU" dirty="0" err="1"/>
              <a:t>хвилин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Час </a:t>
            </a:r>
            <a:r>
              <a:rPr lang="ru-RU" dirty="0"/>
              <a:t>на </a:t>
            </a:r>
            <a:r>
              <a:rPr lang="ru-RU" dirty="0" err="1"/>
              <a:t>вступну</a:t>
            </a:r>
            <a:r>
              <a:rPr lang="ru-RU" dirty="0"/>
              <a:t> </a:t>
            </a:r>
            <a:r>
              <a:rPr lang="ru-RU" dirty="0" err="1"/>
              <a:t>бесіду</a:t>
            </a:r>
            <a:r>
              <a:rPr lang="ru-RU" dirty="0"/>
              <a:t> та </a:t>
            </a:r>
            <a:r>
              <a:rPr lang="ru-RU" dirty="0" err="1"/>
              <a:t>інструктаж</a:t>
            </a:r>
            <a:r>
              <a:rPr lang="ru-RU" dirty="0"/>
              <a:t> не </a:t>
            </a:r>
            <a:r>
              <a:rPr lang="ru-RU" dirty="0" err="1"/>
              <a:t>враховується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386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Технології</a:t>
            </a:r>
            <a:r>
              <a:rPr lang="ru-RU" dirty="0"/>
              <a:t> (</a:t>
            </a:r>
            <a:r>
              <a:rPr lang="ru-RU" dirty="0" err="1"/>
              <a:t>профільний</a:t>
            </a:r>
            <a:r>
              <a:rPr lang="ru-RU" dirty="0"/>
              <a:t> </a:t>
            </a:r>
            <a:r>
              <a:rPr lang="ru-RU" dirty="0" err="1"/>
              <a:t>рівень</a:t>
            </a:r>
            <a:r>
              <a:rPr lang="ru-RU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технологій</a:t>
            </a:r>
            <a:r>
              <a:rPr lang="ru-RU" dirty="0"/>
              <a:t>. </a:t>
            </a:r>
            <a:r>
              <a:rPr lang="ru-RU" dirty="0" err="1"/>
              <a:t>Технологічний</a:t>
            </a:r>
            <a:r>
              <a:rPr lang="ru-RU" dirty="0"/>
              <a:t> </a:t>
            </a:r>
            <a:r>
              <a:rPr lang="ru-RU" dirty="0" err="1"/>
              <a:t>профіль</a:t>
            </a:r>
            <a:r>
              <a:rPr lang="ru-RU" dirty="0"/>
              <a:t>. </a:t>
            </a:r>
            <a:r>
              <a:rPr lang="ru-RU" dirty="0" err="1"/>
              <a:t>Спеціалізація</a:t>
            </a:r>
            <a:r>
              <a:rPr lang="ru-RU" dirty="0"/>
              <a:t>  «</a:t>
            </a:r>
            <a:r>
              <a:rPr lang="ru-RU" dirty="0" err="1"/>
              <a:t>Слюсар</a:t>
            </a:r>
            <a:r>
              <a:rPr lang="ru-RU" dirty="0"/>
              <a:t> з ремонту </a:t>
            </a:r>
            <a:r>
              <a:rPr lang="ru-RU" dirty="0" err="1"/>
              <a:t>автомобілів</a:t>
            </a:r>
            <a:r>
              <a:rPr lang="ru-RU" dirty="0"/>
              <a:t>». 11 </a:t>
            </a:r>
            <a:r>
              <a:rPr lang="ru-RU" dirty="0" err="1"/>
              <a:t>клас</a:t>
            </a:r>
            <a:r>
              <a:rPr lang="ru-RU" dirty="0"/>
              <a:t> (авт. </a:t>
            </a:r>
            <a:r>
              <a:rPr lang="ru-RU" dirty="0" err="1"/>
              <a:t>Лисич</a:t>
            </a:r>
            <a:r>
              <a:rPr lang="ru-RU" dirty="0"/>
              <a:t> В. М., Терещенко В. М., </a:t>
            </a:r>
            <a:r>
              <a:rPr lang="ru-RU" dirty="0" err="1"/>
              <a:t>Москальов</a:t>
            </a:r>
            <a:r>
              <a:rPr lang="ru-RU" dirty="0"/>
              <a:t> П. Є., </a:t>
            </a:r>
            <a:r>
              <a:rPr lang="ru-RU" dirty="0" err="1"/>
              <a:t>Бурмус</a:t>
            </a:r>
            <a:r>
              <a:rPr lang="ru-RU" dirty="0"/>
              <a:t> І. Б. – К-П.: </a:t>
            </a:r>
            <a:r>
              <a:rPr lang="ru-RU" dirty="0" err="1"/>
              <a:t>Аксіома</a:t>
            </a:r>
            <a:r>
              <a:rPr lang="ru-RU" dirty="0"/>
              <a:t>, 2013).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996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Технології</a:t>
            </a:r>
            <a:r>
              <a:rPr lang="ru-RU" dirty="0"/>
              <a:t> (</a:t>
            </a:r>
            <a:r>
              <a:rPr lang="ru-RU" dirty="0" err="1"/>
              <a:t>профільний</a:t>
            </a:r>
            <a:r>
              <a:rPr lang="ru-RU" dirty="0"/>
              <a:t> </a:t>
            </a:r>
            <a:r>
              <a:rPr lang="ru-RU" dirty="0" err="1"/>
              <a:t>рівень</a:t>
            </a:r>
            <a:r>
              <a:rPr lang="ru-RU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технологій</a:t>
            </a:r>
            <a:r>
              <a:rPr lang="ru-RU" dirty="0"/>
              <a:t>. </a:t>
            </a:r>
            <a:r>
              <a:rPr lang="ru-RU" dirty="0" err="1"/>
              <a:t>Технологічний</a:t>
            </a:r>
            <a:r>
              <a:rPr lang="ru-RU" dirty="0"/>
              <a:t> </a:t>
            </a:r>
            <a:r>
              <a:rPr lang="ru-RU" dirty="0" err="1"/>
              <a:t>профіль</a:t>
            </a:r>
            <a:r>
              <a:rPr lang="ru-RU" dirty="0"/>
              <a:t>. </a:t>
            </a:r>
            <a:r>
              <a:rPr lang="ru-RU" dirty="0" err="1"/>
              <a:t>Спеціалізація</a:t>
            </a:r>
            <a:r>
              <a:rPr lang="ru-RU" dirty="0"/>
              <a:t>  «</a:t>
            </a:r>
            <a:r>
              <a:rPr lang="ru-RU" dirty="0" err="1"/>
              <a:t>Секретар</a:t>
            </a:r>
            <a:r>
              <a:rPr lang="ru-RU" dirty="0"/>
              <a:t> </a:t>
            </a:r>
            <a:r>
              <a:rPr lang="ru-RU" dirty="0" err="1"/>
              <a:t>керівника</a:t>
            </a:r>
            <a:r>
              <a:rPr lang="ru-RU" dirty="0"/>
              <a:t>». 11 </a:t>
            </a:r>
            <a:r>
              <a:rPr lang="ru-RU" dirty="0" err="1"/>
              <a:t>клас</a:t>
            </a:r>
            <a:r>
              <a:rPr lang="ru-RU" dirty="0"/>
              <a:t> (авт. </a:t>
            </a:r>
            <a:r>
              <a:rPr lang="ru-RU" dirty="0" err="1"/>
              <a:t>Ревнюк</a:t>
            </a:r>
            <a:r>
              <a:rPr lang="ru-RU" dirty="0"/>
              <a:t> О. М., </a:t>
            </a:r>
            <a:r>
              <a:rPr lang="ru-RU" dirty="0" err="1"/>
              <a:t>Гордієнко</a:t>
            </a:r>
            <a:r>
              <a:rPr lang="ru-RU" dirty="0"/>
              <a:t> І. А., Жук А. В. – К-П.: </a:t>
            </a:r>
            <a:r>
              <a:rPr lang="ru-RU" dirty="0" err="1"/>
              <a:t>Аксіома</a:t>
            </a:r>
            <a:r>
              <a:rPr lang="ru-RU" dirty="0"/>
              <a:t>, 2013).</a:t>
            </a:r>
          </a:p>
        </p:txBody>
      </p:sp>
    </p:spTree>
    <p:extLst>
      <p:ext uri="{BB962C8B-B14F-4D97-AF65-F5344CB8AC3E}">
        <p14:creationId xmlns:p14="http://schemas.microsoft.com/office/powerpoint/2010/main" val="428658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Технології</a:t>
            </a:r>
            <a:r>
              <a:rPr lang="ru-RU" dirty="0"/>
              <a:t> (</a:t>
            </a:r>
            <a:r>
              <a:rPr lang="ru-RU" dirty="0" err="1"/>
              <a:t>профільний</a:t>
            </a:r>
            <a:r>
              <a:rPr lang="ru-RU" dirty="0"/>
              <a:t> </a:t>
            </a:r>
            <a:r>
              <a:rPr lang="ru-RU" dirty="0" err="1"/>
              <a:t>рівень</a:t>
            </a:r>
            <a:r>
              <a:rPr lang="ru-RU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технологій</a:t>
            </a:r>
            <a:r>
              <a:rPr lang="ru-RU" dirty="0"/>
              <a:t>. </a:t>
            </a:r>
            <a:r>
              <a:rPr lang="ru-RU" dirty="0" err="1"/>
              <a:t>Технологічний</a:t>
            </a:r>
            <a:r>
              <a:rPr lang="ru-RU" dirty="0"/>
              <a:t> </a:t>
            </a:r>
            <a:r>
              <a:rPr lang="ru-RU" dirty="0" err="1"/>
              <a:t>профіль</a:t>
            </a:r>
            <a:r>
              <a:rPr lang="ru-RU" dirty="0"/>
              <a:t>. </a:t>
            </a:r>
            <a:r>
              <a:rPr lang="ru-RU" dirty="0" err="1"/>
              <a:t>Спеціалізація</a:t>
            </a:r>
            <a:r>
              <a:rPr lang="ru-RU" dirty="0"/>
              <a:t>  «</a:t>
            </a:r>
            <a:r>
              <a:rPr lang="ru-RU" dirty="0" err="1"/>
              <a:t>Помічник</a:t>
            </a:r>
            <a:r>
              <a:rPr lang="ru-RU" dirty="0"/>
              <a:t> </a:t>
            </a:r>
            <a:r>
              <a:rPr lang="ru-RU" dirty="0" err="1"/>
              <a:t>вихователя</a:t>
            </a:r>
            <a:r>
              <a:rPr lang="ru-RU" dirty="0"/>
              <a:t>». 11 </a:t>
            </a:r>
            <a:r>
              <a:rPr lang="ru-RU" dirty="0" err="1"/>
              <a:t>клас</a:t>
            </a:r>
            <a:r>
              <a:rPr lang="ru-RU" dirty="0"/>
              <a:t> (авт. </a:t>
            </a:r>
            <a:r>
              <a:rPr lang="ru-RU" dirty="0" err="1"/>
              <a:t>Ревнюк</a:t>
            </a:r>
            <a:r>
              <a:rPr lang="ru-RU" dirty="0"/>
              <a:t> О. М., Костюк Р. А.. </a:t>
            </a:r>
            <a:r>
              <a:rPr lang="ru-RU" dirty="0" err="1"/>
              <a:t>Чернюк</a:t>
            </a:r>
            <a:r>
              <a:rPr lang="ru-RU" dirty="0"/>
              <a:t> Ю. С. – К-П.: </a:t>
            </a:r>
            <a:r>
              <a:rPr lang="ru-RU" dirty="0" err="1"/>
              <a:t>Аксіома</a:t>
            </a:r>
            <a:r>
              <a:rPr lang="ru-RU" dirty="0"/>
              <a:t>, 2013).</a:t>
            </a:r>
          </a:p>
        </p:txBody>
      </p:sp>
    </p:spTree>
    <p:extLst>
      <p:ext uri="{BB962C8B-B14F-4D97-AF65-F5344CB8AC3E}">
        <p14:creationId xmlns:p14="http://schemas.microsoft.com/office/powerpoint/2010/main" val="258165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Технології</a:t>
            </a:r>
            <a:r>
              <a:rPr lang="ru-RU" dirty="0"/>
              <a:t> (</a:t>
            </a:r>
            <a:r>
              <a:rPr lang="ru-RU" dirty="0" err="1"/>
              <a:t>профільний</a:t>
            </a:r>
            <a:r>
              <a:rPr lang="ru-RU" dirty="0"/>
              <a:t> </a:t>
            </a:r>
            <a:r>
              <a:rPr lang="ru-RU" dirty="0" err="1"/>
              <a:t>рівень</a:t>
            </a:r>
            <a:r>
              <a:rPr lang="ru-RU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dirty="0"/>
              <a:t>Завдання для інших </a:t>
            </a:r>
            <a:r>
              <a:rPr lang="uk-UA" dirty="0" err="1"/>
              <a:t>спеціалізацій</a:t>
            </a:r>
            <a:r>
              <a:rPr lang="uk-UA" dirty="0"/>
              <a:t> технологічного профілю вчителі розробляють самостійно за аналогією та </a:t>
            </a:r>
            <a:r>
              <a:rPr lang="uk-UA" dirty="0">
                <a:solidFill>
                  <a:srgbClr val="FF0000"/>
                </a:solidFill>
              </a:rPr>
              <a:t>затверджують їх у керівника навчального закладу.</a:t>
            </a:r>
            <a:r>
              <a:rPr lang="uk-UA" dirty="0"/>
              <a:t> </a:t>
            </a:r>
            <a:endParaRPr lang="uk-UA" dirty="0" smtClean="0"/>
          </a:p>
          <a:p>
            <a:pPr algn="just"/>
            <a:r>
              <a:rPr lang="uk-UA" dirty="0" smtClean="0"/>
              <a:t>Для </a:t>
            </a:r>
            <a:r>
              <a:rPr lang="uk-UA" dirty="0"/>
              <a:t>кожної спеціалізації має бути розроблено не менше 10 варіантів завдань.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962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Технології</a:t>
            </a:r>
            <a:r>
              <a:rPr lang="ru-RU" dirty="0"/>
              <a:t> (</a:t>
            </a:r>
            <a:r>
              <a:rPr lang="ru-RU" dirty="0" err="1"/>
              <a:t>профільний</a:t>
            </a:r>
            <a:r>
              <a:rPr lang="ru-RU" dirty="0"/>
              <a:t> </a:t>
            </a:r>
            <a:r>
              <a:rPr lang="ru-RU" dirty="0" err="1"/>
              <a:t>рівень</a:t>
            </a:r>
            <a:r>
              <a:rPr lang="ru-RU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Учні</a:t>
            </a:r>
            <a:r>
              <a:rPr lang="ru-RU" dirty="0"/>
              <a:t> </a:t>
            </a:r>
            <a:r>
              <a:rPr lang="ru-RU" dirty="0" err="1"/>
              <a:t>складають</a:t>
            </a:r>
            <a:r>
              <a:rPr lang="ru-RU" dirty="0"/>
              <a:t> </a:t>
            </a:r>
            <a:r>
              <a:rPr lang="ru-RU" dirty="0" smtClean="0"/>
              <a:t>ДПА з </a:t>
            </a:r>
            <a:r>
              <a:rPr lang="ru-RU" dirty="0" err="1"/>
              <a:t>технологій</a:t>
            </a:r>
            <a:r>
              <a:rPr lang="ru-RU" dirty="0"/>
              <a:t> у </a:t>
            </a:r>
            <a:r>
              <a:rPr lang="ru-RU" dirty="0" err="1"/>
              <a:t>навчальних</a:t>
            </a:r>
            <a:r>
              <a:rPr lang="ru-RU" dirty="0"/>
              <a:t> закладах, на </a:t>
            </a:r>
            <a:r>
              <a:rPr lang="ru-RU" dirty="0" err="1"/>
              <a:t>базі</a:t>
            </a:r>
            <a:r>
              <a:rPr lang="ru-RU" dirty="0"/>
              <a:t> </a:t>
            </a:r>
            <a:r>
              <a:rPr lang="ru-RU" dirty="0" err="1"/>
              <a:t>яких</a:t>
            </a:r>
            <a:r>
              <a:rPr lang="ru-RU" dirty="0"/>
              <a:t> вони </a:t>
            </a:r>
            <a:r>
              <a:rPr lang="ru-RU" dirty="0" err="1"/>
              <a:t>вивчали</a:t>
            </a:r>
            <a:r>
              <a:rPr lang="ru-RU" dirty="0"/>
              <a:t> </a:t>
            </a:r>
            <a:r>
              <a:rPr lang="ru-RU" dirty="0" err="1"/>
              <a:t>профільні</a:t>
            </a:r>
            <a:r>
              <a:rPr lang="ru-RU" dirty="0"/>
              <a:t> </a:t>
            </a:r>
            <a:r>
              <a:rPr lang="ru-RU" dirty="0" err="1"/>
              <a:t>предмети</a:t>
            </a:r>
            <a:r>
              <a:rPr lang="ru-RU" dirty="0" smtClean="0"/>
              <a:t>.</a:t>
            </a:r>
          </a:p>
          <a:p>
            <a:r>
              <a:rPr lang="uk-UA" dirty="0"/>
              <a:t>ДПА</a:t>
            </a:r>
            <a:r>
              <a:rPr lang="ru-RU" dirty="0"/>
              <a:t> проводиться </a:t>
            </a:r>
            <a:r>
              <a:rPr lang="ru-RU" dirty="0" err="1">
                <a:solidFill>
                  <a:srgbClr val="FF0000"/>
                </a:solidFill>
              </a:rPr>
              <a:t>окремо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кваліфікаційних</a:t>
            </a:r>
            <a:r>
              <a:rPr lang="ru-RU" dirty="0"/>
              <a:t> </a:t>
            </a:r>
            <a:r>
              <a:rPr lang="ru-RU" dirty="0" err="1"/>
              <a:t>іспитів</a:t>
            </a:r>
            <a:r>
              <a:rPr lang="ru-RU" dirty="0"/>
              <a:t> з </a:t>
            </a:r>
            <a:r>
              <a:rPr lang="ru-RU" dirty="0" err="1"/>
              <a:t>присвоєння</a:t>
            </a:r>
            <a:r>
              <a:rPr lang="ru-RU" dirty="0"/>
              <a:t> </a:t>
            </a:r>
            <a:r>
              <a:rPr lang="ru-RU" dirty="0" err="1"/>
              <a:t>робітничої</a:t>
            </a:r>
            <a:r>
              <a:rPr lang="ru-RU" dirty="0"/>
              <a:t> </a:t>
            </a:r>
            <a:r>
              <a:rPr lang="ru-RU" dirty="0" err="1"/>
              <a:t>професії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590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І</a:t>
            </a:r>
            <a:r>
              <a:rPr lang="ru-RU" dirty="0" err="1"/>
              <a:t>нформатик</a:t>
            </a:r>
            <a:r>
              <a:rPr lang="uk-UA" dirty="0"/>
              <a:t>а</a:t>
            </a:r>
            <a:r>
              <a:rPr lang="uk-UA" i="1" dirty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«</a:t>
            </a: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інформатики</a:t>
            </a:r>
            <a:r>
              <a:rPr lang="ru-RU" dirty="0"/>
              <a:t>. 11 </a:t>
            </a:r>
            <a:r>
              <a:rPr lang="ru-RU" dirty="0" err="1"/>
              <a:t>клас</a:t>
            </a:r>
            <a:r>
              <a:rPr lang="ru-RU" dirty="0"/>
              <a:t>» (авт. Морзе Н. В., </a:t>
            </a:r>
            <a:r>
              <a:rPr lang="ru-RU" dirty="0" err="1"/>
              <a:t>Вембер</a:t>
            </a:r>
            <a:r>
              <a:rPr lang="ru-RU" dirty="0"/>
              <a:t> В. П., </a:t>
            </a:r>
            <a:r>
              <a:rPr lang="ru-RU" dirty="0" err="1"/>
              <a:t>Кузьмінська</a:t>
            </a:r>
            <a:r>
              <a:rPr lang="ru-RU" dirty="0"/>
              <a:t> О. Г., </a:t>
            </a:r>
            <a:r>
              <a:rPr lang="ru-RU" dirty="0" err="1"/>
              <a:t>Войцеховський</a:t>
            </a:r>
            <a:r>
              <a:rPr lang="ru-RU" dirty="0"/>
              <a:t> М. О., Проценко Т. Г.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2013) </a:t>
            </a:r>
            <a:r>
              <a:rPr lang="ru-RU" dirty="0" err="1"/>
              <a:t>або</a:t>
            </a:r>
            <a:r>
              <a:rPr lang="ru-RU" dirty="0"/>
              <a:t> у </a:t>
            </a:r>
            <a:r>
              <a:rPr lang="ru-RU" dirty="0" err="1"/>
              <a:t>вигляді</a:t>
            </a:r>
            <a:r>
              <a:rPr lang="ru-RU" dirty="0"/>
              <a:t> </a:t>
            </a:r>
            <a:r>
              <a:rPr lang="ru-RU" dirty="0" err="1"/>
              <a:t>творчої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696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І</a:t>
            </a:r>
            <a:r>
              <a:rPr lang="ru-RU" dirty="0" err="1"/>
              <a:t>нформатик</a:t>
            </a:r>
            <a:r>
              <a:rPr lang="uk-UA" dirty="0"/>
              <a:t>а</a:t>
            </a:r>
            <a:r>
              <a:rPr lang="uk-UA" i="1" dirty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містить</a:t>
            </a:r>
            <a:r>
              <a:rPr lang="ru-RU" dirty="0"/>
              <a:t> 20 </a:t>
            </a:r>
            <a:r>
              <a:rPr lang="ru-RU" dirty="0" err="1"/>
              <a:t>варіантів</a:t>
            </a:r>
            <a:r>
              <a:rPr lang="ru-RU" dirty="0"/>
              <a:t> </a:t>
            </a:r>
            <a:r>
              <a:rPr lang="ru-RU" dirty="0" err="1"/>
              <a:t>атестаційних</a:t>
            </a:r>
            <a:r>
              <a:rPr lang="ru-RU" dirty="0"/>
              <a:t> </a:t>
            </a:r>
            <a:r>
              <a:rPr lang="ru-RU" dirty="0" err="1"/>
              <a:t>робіт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Навчальні</a:t>
            </a:r>
            <a:r>
              <a:rPr lang="ru-RU" dirty="0" smtClean="0"/>
              <a:t> </a:t>
            </a:r>
            <a:r>
              <a:rPr lang="ru-RU" dirty="0" err="1"/>
              <a:t>заклади</a:t>
            </a:r>
            <a:r>
              <a:rPr lang="ru-RU" dirty="0"/>
              <a:t> </a:t>
            </a:r>
            <a:r>
              <a:rPr lang="ru-RU" dirty="0" err="1"/>
              <a:t>визначають</a:t>
            </a:r>
            <a:r>
              <a:rPr lang="ru-RU" dirty="0"/>
              <a:t> не </a:t>
            </a:r>
            <a:r>
              <a:rPr lang="ru-RU" dirty="0" err="1"/>
              <a:t>менше</a:t>
            </a:r>
            <a:r>
              <a:rPr lang="ru-RU" dirty="0"/>
              <a:t> десяти </a:t>
            </a:r>
            <a:r>
              <a:rPr lang="ru-RU" dirty="0" err="1"/>
              <a:t>варіантів</a:t>
            </a:r>
            <a:r>
              <a:rPr lang="ru-RU" dirty="0"/>
              <a:t> для кожного </a:t>
            </a:r>
            <a:r>
              <a:rPr lang="ru-RU" dirty="0" err="1"/>
              <a:t>класу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</a:t>
            </a:r>
            <a:r>
              <a:rPr lang="ru-RU" dirty="0" err="1"/>
              <a:t>менша</a:t>
            </a:r>
            <a:r>
              <a:rPr lang="ru-RU" dirty="0"/>
              <a:t> десяти, </a:t>
            </a:r>
            <a:r>
              <a:rPr lang="ru-RU" dirty="0" err="1"/>
              <a:t>кожен</a:t>
            </a:r>
            <a:r>
              <a:rPr lang="ru-RU" dirty="0"/>
              <a:t> з них </a:t>
            </a:r>
            <a:r>
              <a:rPr lang="ru-RU" dirty="0" err="1"/>
              <a:t>отримує</a:t>
            </a:r>
            <a:r>
              <a:rPr lang="ru-RU" dirty="0"/>
              <a:t> </a:t>
            </a:r>
            <a:r>
              <a:rPr lang="ru-RU" dirty="0" err="1"/>
              <a:t>окремий</a:t>
            </a:r>
            <a:r>
              <a:rPr lang="ru-RU" dirty="0"/>
              <a:t> </a:t>
            </a:r>
            <a:r>
              <a:rPr lang="ru-RU" dirty="0" err="1"/>
              <a:t>варіант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6274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І</a:t>
            </a:r>
            <a:r>
              <a:rPr lang="ru-RU" dirty="0" err="1"/>
              <a:t>нформатик</a:t>
            </a:r>
            <a:r>
              <a:rPr lang="uk-UA" dirty="0"/>
              <a:t>а</a:t>
            </a:r>
            <a:r>
              <a:rPr lang="uk-UA" i="1" dirty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</a:t>
            </a:r>
            <a:r>
              <a:rPr lang="ru-RU" dirty="0" err="1"/>
              <a:t>відводиться</a:t>
            </a: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dirty="0" smtClean="0">
                <a:solidFill>
                  <a:srgbClr val="FF0000"/>
                </a:solidFill>
              </a:rPr>
              <a:t>90 </a:t>
            </a:r>
            <a:r>
              <a:rPr lang="ru-RU" dirty="0" err="1"/>
              <a:t>хвилин</a:t>
            </a:r>
            <a:r>
              <a:rPr lang="ru-RU" dirty="0"/>
              <a:t> для </a:t>
            </a:r>
            <a:r>
              <a:rPr lang="ru-RU" dirty="0" err="1">
                <a:solidFill>
                  <a:srgbClr val="FF0000"/>
                </a:solidFill>
              </a:rPr>
              <a:t>рівня</a:t>
            </a:r>
            <a:r>
              <a:rPr lang="ru-RU" dirty="0">
                <a:solidFill>
                  <a:srgbClr val="FF0000"/>
                </a:solidFill>
              </a:rPr>
              <a:t> стандарту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120</a:t>
            </a:r>
            <a:r>
              <a:rPr lang="ru-RU" dirty="0" smtClean="0"/>
              <a:t> </a:t>
            </a:r>
            <a:r>
              <a:rPr lang="ru-RU" dirty="0" err="1"/>
              <a:t>хвилин</a:t>
            </a:r>
            <a:r>
              <a:rPr lang="ru-RU" dirty="0"/>
              <a:t> для </a:t>
            </a:r>
            <a:r>
              <a:rPr lang="ru-RU" dirty="0" err="1">
                <a:solidFill>
                  <a:srgbClr val="FF0000"/>
                </a:solidFill>
              </a:rPr>
              <a:t>академічного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рівня</a:t>
            </a:r>
            <a:r>
              <a:rPr lang="ru-RU" dirty="0" smtClean="0">
                <a:solidFill>
                  <a:srgbClr val="FF0000"/>
                </a:solidFill>
              </a:rPr>
              <a:t>,</a:t>
            </a:r>
          </a:p>
          <a:p>
            <a:r>
              <a:rPr lang="ru-RU" dirty="0" smtClean="0"/>
              <a:t> </a:t>
            </a:r>
            <a:r>
              <a:rPr lang="ru-RU" dirty="0">
                <a:solidFill>
                  <a:srgbClr val="FF0000"/>
                </a:solidFill>
              </a:rPr>
              <a:t>180</a:t>
            </a:r>
            <a:r>
              <a:rPr lang="ru-RU" dirty="0"/>
              <a:t> </a:t>
            </a:r>
            <a:r>
              <a:rPr lang="ru-RU" dirty="0" err="1"/>
              <a:t>хвилин</a:t>
            </a:r>
            <a:r>
              <a:rPr lang="ru-RU" dirty="0"/>
              <a:t> для </a:t>
            </a:r>
            <a:r>
              <a:rPr lang="ru-RU" dirty="0" err="1">
                <a:solidFill>
                  <a:srgbClr val="FF0000"/>
                </a:solidFill>
              </a:rPr>
              <a:t>профільних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класів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(</a:t>
            </a:r>
            <a:r>
              <a:rPr lang="ru-RU" dirty="0"/>
              <a:t>час на </a:t>
            </a:r>
            <a:r>
              <a:rPr lang="ru-RU" dirty="0" err="1"/>
              <a:t>вступну</a:t>
            </a:r>
            <a:r>
              <a:rPr lang="ru-RU" dirty="0"/>
              <a:t> </a:t>
            </a:r>
            <a:r>
              <a:rPr lang="ru-RU" dirty="0" err="1"/>
              <a:t>бесіду</a:t>
            </a:r>
            <a:r>
              <a:rPr lang="ru-RU" dirty="0"/>
              <a:t> та </a:t>
            </a:r>
            <a:r>
              <a:rPr lang="ru-RU" dirty="0" err="1"/>
              <a:t>інструктаж</a:t>
            </a:r>
            <a:r>
              <a:rPr lang="ru-RU" dirty="0"/>
              <a:t> не </a:t>
            </a:r>
            <a:r>
              <a:rPr lang="ru-RU" dirty="0" err="1"/>
              <a:t>враховується</a:t>
            </a:r>
            <a:r>
              <a:rPr lang="ru-RU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28886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Фізична</a:t>
            </a:r>
            <a:r>
              <a:rPr lang="ru-RU" dirty="0"/>
              <a:t> </a:t>
            </a:r>
            <a:r>
              <a:rPr lang="ru-RU" dirty="0" smtClean="0"/>
              <a:t>культура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«</a:t>
            </a: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фізичної</a:t>
            </a:r>
            <a:r>
              <a:rPr lang="ru-RU" dirty="0"/>
              <a:t> </a:t>
            </a:r>
            <a:r>
              <a:rPr lang="ru-RU" dirty="0" err="1"/>
              <a:t>культури</a:t>
            </a:r>
            <a:r>
              <a:rPr lang="ru-RU" dirty="0"/>
              <a:t> (авт. Тимошенко О. В., </a:t>
            </a:r>
            <a:r>
              <a:rPr lang="ru-RU" dirty="0" err="1"/>
              <a:t>Дятленко</a:t>
            </a:r>
            <a:r>
              <a:rPr lang="ru-RU" dirty="0"/>
              <a:t> С. М., Деревянко В. В.,        </a:t>
            </a:r>
            <a:r>
              <a:rPr lang="ru-RU" dirty="0" err="1"/>
              <a:t>Єрмолова</a:t>
            </a:r>
            <a:r>
              <a:rPr lang="ru-RU" dirty="0"/>
              <a:t> В. М., </a:t>
            </a:r>
            <a:r>
              <a:rPr lang="ru-RU" dirty="0" err="1"/>
              <a:t>Копилова</a:t>
            </a:r>
            <a:r>
              <a:rPr lang="ru-RU" dirty="0"/>
              <a:t> Л. В., </a:t>
            </a:r>
            <a:r>
              <a:rPr lang="ru-RU" dirty="0" err="1"/>
              <a:t>Лакіза</a:t>
            </a:r>
            <a:r>
              <a:rPr lang="ru-RU" dirty="0"/>
              <a:t> О. М.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2013).</a:t>
            </a:r>
          </a:p>
        </p:txBody>
      </p:sp>
    </p:spTree>
    <p:extLst>
      <p:ext uri="{BB962C8B-B14F-4D97-AF65-F5344CB8AC3E}">
        <p14:creationId xmlns:p14="http://schemas.microsoft.com/office/powerpoint/2010/main" val="17091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Фізична</a:t>
            </a:r>
            <a:r>
              <a:rPr lang="ru-RU" dirty="0"/>
              <a:t> </a:t>
            </a:r>
            <a:r>
              <a:rPr lang="ru-RU" dirty="0" smtClean="0"/>
              <a:t>культура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ДПА проводиться </a:t>
            </a:r>
            <a:r>
              <a:rPr lang="ru-RU" dirty="0"/>
              <a:t>в один день і </a:t>
            </a:r>
            <a:r>
              <a:rPr lang="ru-RU" dirty="0" err="1"/>
              <a:t>складається</a:t>
            </a:r>
            <a:r>
              <a:rPr lang="ru-RU" dirty="0"/>
              <a:t> з </a:t>
            </a:r>
            <a:r>
              <a:rPr lang="ru-RU" dirty="0" err="1"/>
              <a:t>трьох</a:t>
            </a:r>
            <a:r>
              <a:rPr lang="ru-RU" dirty="0"/>
              <a:t> </a:t>
            </a:r>
            <a:r>
              <a:rPr lang="ru-RU" dirty="0" err="1"/>
              <a:t>частин</a:t>
            </a:r>
            <a:r>
              <a:rPr lang="ru-RU" dirty="0"/>
              <a:t>: </a:t>
            </a:r>
            <a:endParaRPr lang="ru-RU" dirty="0" smtClean="0"/>
          </a:p>
          <a:p>
            <a:r>
              <a:rPr lang="ru-RU" dirty="0" err="1" smtClean="0"/>
              <a:t>тестові</a:t>
            </a:r>
            <a:r>
              <a:rPr lang="ru-RU" dirty="0" smtClean="0"/>
              <a:t> </a:t>
            </a:r>
            <a:r>
              <a:rPr lang="ru-RU" dirty="0" err="1"/>
              <a:t>завдання</a:t>
            </a:r>
            <a:r>
              <a:rPr lang="ru-RU" dirty="0"/>
              <a:t> з теоретико-</a:t>
            </a:r>
            <a:r>
              <a:rPr lang="ru-RU" dirty="0" err="1"/>
              <a:t>методичних</a:t>
            </a:r>
            <a:r>
              <a:rPr lang="ru-RU" dirty="0"/>
              <a:t> основ </a:t>
            </a:r>
            <a:r>
              <a:rPr lang="ru-RU" dirty="0" err="1"/>
              <a:t>фізичної</a:t>
            </a:r>
            <a:r>
              <a:rPr lang="ru-RU" dirty="0"/>
              <a:t> </a:t>
            </a:r>
            <a:r>
              <a:rPr lang="ru-RU" dirty="0" err="1"/>
              <a:t>культури</a:t>
            </a:r>
            <a:r>
              <a:rPr lang="ru-RU" dirty="0"/>
              <a:t> (у </a:t>
            </a:r>
            <a:r>
              <a:rPr lang="ru-RU" dirty="0" err="1"/>
              <a:t>формі</a:t>
            </a:r>
            <a:r>
              <a:rPr lang="ru-RU" dirty="0"/>
              <a:t> </a:t>
            </a:r>
            <a:r>
              <a:rPr lang="ru-RU" dirty="0" err="1"/>
              <a:t>контрольних</a:t>
            </a:r>
            <a:r>
              <a:rPr lang="ru-RU" dirty="0"/>
              <a:t> </a:t>
            </a:r>
            <a:r>
              <a:rPr lang="ru-RU" dirty="0" err="1"/>
              <a:t>робіт</a:t>
            </a:r>
            <a:r>
              <a:rPr lang="ru-RU" dirty="0" smtClean="0"/>
              <a:t>),</a:t>
            </a:r>
          </a:p>
          <a:p>
            <a:r>
              <a:rPr lang="ru-RU" dirty="0" err="1" smtClean="0"/>
              <a:t>практичних</a:t>
            </a:r>
            <a:r>
              <a:rPr lang="ru-RU" dirty="0" smtClean="0"/>
              <a:t> </a:t>
            </a:r>
            <a:r>
              <a:rPr lang="ru-RU" dirty="0" err="1"/>
              <a:t>завдань</a:t>
            </a:r>
            <a:r>
              <a:rPr lang="ru-RU" dirty="0"/>
              <a:t> </a:t>
            </a:r>
            <a:r>
              <a:rPr lang="ru-RU" dirty="0" err="1"/>
              <a:t>інструктивно-оздоровчого</a:t>
            </a:r>
            <a:r>
              <a:rPr lang="ru-RU" dirty="0"/>
              <a:t> </a:t>
            </a:r>
            <a:r>
              <a:rPr lang="ru-RU" dirty="0" err="1"/>
              <a:t>спрямування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err="1" smtClean="0"/>
              <a:t>залікових</a:t>
            </a:r>
            <a:r>
              <a:rPr lang="ru-RU" dirty="0" smtClean="0"/>
              <a:t> </a:t>
            </a:r>
            <a:r>
              <a:rPr lang="ru-RU" dirty="0" err="1"/>
              <a:t>вправ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206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Біологія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Учні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загальноосвітніх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класів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/>
              <a:t>виконують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 </a:t>
            </a:r>
            <a:r>
              <a:rPr lang="ru-RU" dirty="0" err="1"/>
              <a:t>першої</a:t>
            </a:r>
            <a:r>
              <a:rPr lang="ru-RU" dirty="0"/>
              <a:t>, </a:t>
            </a:r>
            <a:r>
              <a:rPr lang="ru-RU" dirty="0" err="1"/>
              <a:t>другої</a:t>
            </a:r>
            <a:r>
              <a:rPr lang="ru-RU" dirty="0"/>
              <a:t>, </a:t>
            </a:r>
            <a:r>
              <a:rPr lang="ru-RU" dirty="0" err="1"/>
              <a:t>третьої</a:t>
            </a:r>
            <a:r>
              <a:rPr lang="ru-RU" dirty="0"/>
              <a:t> та </a:t>
            </a:r>
            <a:r>
              <a:rPr lang="ru-RU" dirty="0" err="1"/>
              <a:t>четвертої</a:t>
            </a:r>
            <a:r>
              <a:rPr lang="ru-RU" dirty="0"/>
              <a:t> </a:t>
            </a:r>
            <a:r>
              <a:rPr lang="ru-RU" dirty="0" err="1"/>
              <a:t>частин</a:t>
            </a:r>
            <a:r>
              <a:rPr lang="ru-RU" dirty="0"/>
              <a:t> </a:t>
            </a:r>
            <a:r>
              <a:rPr lang="ru-RU" dirty="0" err="1"/>
              <a:t>атестаційної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Учні</a:t>
            </a:r>
            <a:r>
              <a:rPr lang="ru-RU" dirty="0" smtClean="0"/>
              <a:t> </a:t>
            </a:r>
            <a:r>
              <a:rPr lang="ru-RU" dirty="0" err="1"/>
              <a:t>класів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з </a:t>
            </a:r>
            <a:r>
              <a:rPr lang="ru-RU" dirty="0" err="1">
                <a:solidFill>
                  <a:srgbClr val="FF0000"/>
                </a:solidFill>
              </a:rPr>
              <a:t>поглибленим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вивченням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біології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/>
              <a:t>виконують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 </a:t>
            </a:r>
            <a:r>
              <a:rPr lang="ru-RU" dirty="0" err="1"/>
              <a:t>першої</a:t>
            </a:r>
            <a:r>
              <a:rPr lang="ru-RU" dirty="0"/>
              <a:t>, </a:t>
            </a:r>
            <a:r>
              <a:rPr lang="ru-RU" dirty="0" err="1"/>
              <a:t>другої</a:t>
            </a:r>
            <a:r>
              <a:rPr lang="ru-RU" dirty="0"/>
              <a:t>, </a:t>
            </a:r>
            <a:r>
              <a:rPr lang="ru-RU" dirty="0" err="1"/>
              <a:t>третьої</a:t>
            </a:r>
            <a:r>
              <a:rPr lang="ru-RU" dirty="0"/>
              <a:t>, </a:t>
            </a:r>
            <a:r>
              <a:rPr lang="ru-RU" dirty="0" err="1"/>
              <a:t>четвертої</a:t>
            </a:r>
            <a:r>
              <a:rPr lang="ru-RU" dirty="0"/>
              <a:t> та </a:t>
            </a:r>
            <a:r>
              <a:rPr lang="ru-RU" dirty="0" err="1"/>
              <a:t>п’ятої</a:t>
            </a:r>
            <a:r>
              <a:rPr lang="ru-RU" dirty="0"/>
              <a:t> </a:t>
            </a:r>
            <a:r>
              <a:rPr lang="ru-RU" dirty="0" err="1"/>
              <a:t>частин</a:t>
            </a:r>
            <a:r>
              <a:rPr lang="ru-RU" dirty="0"/>
              <a:t> </a:t>
            </a:r>
            <a:r>
              <a:rPr lang="ru-RU" dirty="0" err="1"/>
              <a:t>атестаційної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0735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Фізична</a:t>
            </a:r>
            <a:r>
              <a:rPr lang="ru-RU" dirty="0"/>
              <a:t> </a:t>
            </a:r>
            <a:r>
              <a:rPr lang="ru-RU" dirty="0" smtClean="0"/>
              <a:t>культура. </a:t>
            </a:r>
            <a:r>
              <a:rPr lang="uk-UA" dirty="0" smtClean="0"/>
              <a:t>Учень </a:t>
            </a:r>
            <a:r>
              <a:rPr lang="uk-UA" dirty="0"/>
              <a:t>отримує: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інструкцію </a:t>
            </a:r>
            <a:r>
              <a:rPr lang="uk-UA" dirty="0"/>
              <a:t>з виконання тестових завдань, </a:t>
            </a:r>
            <a:endParaRPr lang="uk-UA" dirty="0" smtClean="0"/>
          </a:p>
          <a:p>
            <a:r>
              <a:rPr lang="uk-UA" dirty="0" smtClean="0"/>
              <a:t>індивідуальний </a:t>
            </a:r>
            <a:r>
              <a:rPr lang="uk-UA" dirty="0"/>
              <a:t>варіант роботи (</a:t>
            </a:r>
            <a:r>
              <a:rPr lang="uk-UA" dirty="0" err="1"/>
              <a:t>теоретико-методичних</a:t>
            </a:r>
            <a:r>
              <a:rPr lang="uk-UA" dirty="0"/>
              <a:t> основ фізичної культури) з даного збірника (відповідно до рівня стандарту чи профільного); </a:t>
            </a:r>
            <a:endParaRPr lang="uk-UA" dirty="0" smtClean="0"/>
          </a:p>
          <a:p>
            <a:r>
              <a:rPr lang="uk-UA" dirty="0" smtClean="0"/>
              <a:t>бланк </a:t>
            </a:r>
            <a:r>
              <a:rPr lang="uk-UA" dirty="0"/>
              <a:t>відповідей (додаток) або підготовлений навчальним закладом зі штампом навчального закладу.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845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Фізична</a:t>
            </a:r>
            <a:r>
              <a:rPr lang="ru-RU" dirty="0"/>
              <a:t> культура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dirty="0">
                <a:solidFill>
                  <a:srgbClr val="FF0000"/>
                </a:solidFill>
              </a:rPr>
              <a:t>Варіант</a:t>
            </a:r>
            <a:r>
              <a:rPr lang="uk-UA" dirty="0"/>
              <a:t> атестаційної роботи з </a:t>
            </a:r>
            <a:r>
              <a:rPr lang="uk-UA" dirty="0" err="1"/>
              <a:t>теоретико-методичних</a:t>
            </a:r>
            <a:r>
              <a:rPr lang="uk-UA" dirty="0"/>
              <a:t> основ фізичної культури для кожного з учнів </a:t>
            </a:r>
            <a:r>
              <a:rPr lang="uk-UA" dirty="0">
                <a:solidFill>
                  <a:srgbClr val="FF0000"/>
                </a:solidFill>
              </a:rPr>
              <a:t>здійснюється шляхом випадкового вибору учнем </a:t>
            </a:r>
            <a:r>
              <a:rPr lang="uk-UA" dirty="0"/>
              <a:t>номерів від 1 до 10 (рівень стандарту) та від 1 до 5 (профільний рівень).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2520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Фізична</a:t>
            </a:r>
            <a:r>
              <a:rPr lang="ru-RU" dirty="0"/>
              <a:t> культура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dirty="0">
                <a:solidFill>
                  <a:srgbClr val="FF0000"/>
                </a:solidFill>
              </a:rPr>
              <a:t>Загальна оцінка </a:t>
            </a:r>
            <a:r>
              <a:rPr lang="uk-UA" dirty="0"/>
              <a:t>за </a:t>
            </a:r>
            <a:r>
              <a:rPr lang="uk-UA" dirty="0" smtClean="0"/>
              <a:t>ДПА  </a:t>
            </a:r>
            <a:r>
              <a:rPr lang="uk-UA" dirty="0"/>
              <a:t>з фізичної культури є </a:t>
            </a:r>
            <a:r>
              <a:rPr lang="uk-UA" dirty="0">
                <a:solidFill>
                  <a:srgbClr val="FF0000"/>
                </a:solidFill>
              </a:rPr>
              <a:t>середнім арифметичним трьох випробувань</a:t>
            </a:r>
            <a:r>
              <a:rPr lang="uk-UA" dirty="0"/>
              <a:t>: тестових завдань з </a:t>
            </a:r>
            <a:r>
              <a:rPr lang="uk-UA" dirty="0" err="1"/>
              <a:t>теоретико-методичних</a:t>
            </a:r>
            <a:r>
              <a:rPr lang="uk-UA" dirty="0"/>
              <a:t> основ фізичної культури, практичних завдань інструктивно-оздоровчого спрямування та залікових вправ.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074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Фізична</a:t>
            </a:r>
            <a:r>
              <a:rPr lang="ru-RU" dirty="0"/>
              <a:t> культура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uk-UA" dirty="0">
                <a:solidFill>
                  <a:srgbClr val="FF0000"/>
                </a:solidFill>
              </a:rPr>
              <a:t>До складання державної підсумкової атестації допускаються учні </a:t>
            </a:r>
            <a:r>
              <a:rPr lang="uk-UA" u="sng" dirty="0">
                <a:solidFill>
                  <a:srgbClr val="FF0000"/>
                </a:solidFill>
              </a:rPr>
              <a:t>основної медичної групи</a:t>
            </a:r>
            <a:r>
              <a:rPr lang="uk-UA" dirty="0">
                <a:solidFill>
                  <a:srgbClr val="FF0000"/>
                </a:solidFill>
              </a:rPr>
              <a:t>, які мають медичний дозвіл: списки учнів, які здають зазначене випробування, </a:t>
            </a:r>
            <a:r>
              <a:rPr lang="uk-UA" u="sng" dirty="0">
                <a:solidFill>
                  <a:srgbClr val="FF0000"/>
                </a:solidFill>
              </a:rPr>
              <a:t>завіряються лікарем</a:t>
            </a:r>
            <a:r>
              <a:rPr lang="uk-UA" dirty="0">
                <a:solidFill>
                  <a:srgbClr val="FF0000"/>
                </a:solidFill>
              </a:rPr>
              <a:t> медичної установи, що обслуговує навчальний заклад.</a:t>
            </a:r>
            <a:endParaRPr lang="ru-RU" dirty="0">
              <a:solidFill>
                <a:srgbClr val="FF0000"/>
              </a:solidFill>
            </a:endParaRPr>
          </a:p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40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«Захист Вітчизни»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uk-UA" dirty="0" smtClean="0"/>
              <a:t>Для </a:t>
            </a:r>
            <a:r>
              <a:rPr lang="uk-UA" dirty="0"/>
              <a:t>учнів, які навчаються у закладах військово-спортивного </a:t>
            </a:r>
            <a:r>
              <a:rPr lang="uk-UA" dirty="0" smtClean="0"/>
              <a:t>профілю</a:t>
            </a:r>
          </a:p>
          <a:p>
            <a:pPr algn="ctr">
              <a:lnSpc>
                <a:spcPct val="150000"/>
              </a:lnSpc>
            </a:pPr>
            <a:r>
              <a:rPr lang="uk-UA" dirty="0" smtClean="0"/>
              <a:t>Завдання  </a:t>
            </a:r>
            <a:r>
              <a:rPr lang="uk-UA" dirty="0">
                <a:solidFill>
                  <a:srgbClr val="FF0000"/>
                </a:solidFill>
              </a:rPr>
              <a:t>складаються </a:t>
            </a:r>
            <a:r>
              <a:rPr lang="uk-UA" dirty="0"/>
              <a:t>навчальним закладом і </a:t>
            </a:r>
            <a:r>
              <a:rPr lang="uk-UA" dirty="0">
                <a:solidFill>
                  <a:srgbClr val="FF0000"/>
                </a:solidFill>
              </a:rPr>
              <a:t>погоджуються </a:t>
            </a:r>
            <a:r>
              <a:rPr lang="uk-UA" dirty="0" smtClean="0"/>
              <a:t>з Департаментом науки і освіти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0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539552" y="549275"/>
            <a:ext cx="8280919" cy="4391893"/>
          </a:xfrm>
        </p:spPr>
        <p:txBody>
          <a:bodyPr/>
          <a:lstStyle/>
          <a:p>
            <a:r>
              <a:rPr lang="uk-UA" dirty="0" smtClean="0"/>
              <a:t>ДЯКУЮ ЗА УВАГУ!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51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Біологія</a:t>
            </a:r>
            <a:r>
              <a:rPr lang="ru-RU" dirty="0" smtClean="0"/>
              <a:t>. </a:t>
            </a:r>
            <a:r>
              <a:rPr lang="ru-RU" dirty="0" err="1" smtClean="0"/>
              <a:t>Оформлення</a:t>
            </a:r>
            <a:r>
              <a:rPr lang="ru-RU" dirty="0" smtClean="0"/>
              <a:t> </a:t>
            </a:r>
            <a:r>
              <a:rPr lang="ru-RU" dirty="0" err="1"/>
              <a:t>відповідей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400" dirty="0" err="1" smtClean="0"/>
              <a:t>Здійснюється</a:t>
            </a:r>
            <a:r>
              <a:rPr lang="ru-RU" sz="2400" dirty="0" smtClean="0"/>
              <a:t> </a:t>
            </a:r>
            <a:r>
              <a:rPr lang="ru-RU" sz="2400" dirty="0" err="1"/>
              <a:t>учнем</a:t>
            </a:r>
            <a:r>
              <a:rPr lang="ru-RU" sz="2400" dirty="0"/>
              <a:t> у бланку, </a:t>
            </a:r>
            <a:r>
              <a:rPr lang="ru-RU" sz="2400" dirty="0" err="1"/>
              <a:t>зразок</a:t>
            </a:r>
            <a:r>
              <a:rPr lang="ru-RU" sz="2400" dirty="0"/>
              <a:t> </a:t>
            </a:r>
            <a:r>
              <a:rPr lang="ru-RU" sz="2400" dirty="0" err="1"/>
              <a:t>якого</a:t>
            </a:r>
            <a:r>
              <a:rPr lang="ru-RU" sz="2400" dirty="0"/>
              <a:t> </a:t>
            </a:r>
            <a:r>
              <a:rPr lang="ru-RU" sz="2400" dirty="0" err="1"/>
              <a:t>розміщено</a:t>
            </a:r>
            <a:r>
              <a:rPr lang="ru-RU" sz="2400" dirty="0"/>
              <a:t> у </a:t>
            </a:r>
            <a:r>
              <a:rPr lang="ru-RU" sz="2400" dirty="0" err="1"/>
              <a:t>збірнику</a:t>
            </a:r>
            <a:r>
              <a:rPr lang="ru-RU" sz="2400" dirty="0"/>
              <a:t>. </a:t>
            </a:r>
            <a:endParaRPr lang="ru-RU" sz="2400" dirty="0" smtClean="0"/>
          </a:p>
          <a:p>
            <a:pPr algn="just"/>
            <a:r>
              <a:rPr lang="ru-RU" sz="2400" dirty="0" err="1" smtClean="0"/>
              <a:t>Відповіді</a:t>
            </a:r>
            <a:r>
              <a:rPr lang="ru-RU" sz="2400" dirty="0" smtClean="0"/>
              <a:t> </a:t>
            </a:r>
            <a:r>
              <a:rPr lang="ru-RU" sz="2400" dirty="0"/>
              <a:t>на </a:t>
            </a:r>
            <a:r>
              <a:rPr lang="ru-RU" sz="2400" dirty="0" err="1"/>
              <a:t>завдання</a:t>
            </a:r>
            <a:r>
              <a:rPr lang="ru-RU" sz="2400" dirty="0"/>
              <a:t> з </a:t>
            </a:r>
            <a:r>
              <a:rPr lang="ru-RU" sz="2400" dirty="0" err="1"/>
              <a:t>розгорнутою</a:t>
            </a:r>
            <a:r>
              <a:rPr lang="ru-RU" sz="2400" dirty="0"/>
              <a:t> </a:t>
            </a:r>
            <a:r>
              <a:rPr lang="ru-RU" sz="2400" dirty="0" err="1"/>
              <a:t>відповіддю</a:t>
            </a:r>
            <a:r>
              <a:rPr lang="ru-RU" sz="2400" dirty="0"/>
              <a:t> (</a:t>
            </a:r>
            <a:r>
              <a:rPr lang="ru-RU" sz="2400" dirty="0">
                <a:solidFill>
                  <a:srgbClr val="FF0000"/>
                </a:solidFill>
              </a:rPr>
              <a:t>№№ 28, 29, 30</a:t>
            </a:r>
            <a:r>
              <a:rPr lang="ru-RU" sz="2400" dirty="0"/>
              <a:t>) </a:t>
            </a:r>
            <a:r>
              <a:rPr lang="ru-RU" sz="2400" dirty="0" err="1"/>
              <a:t>оформляються</a:t>
            </a:r>
            <a:r>
              <a:rPr lang="ru-RU" sz="2400" dirty="0"/>
              <a:t> на </a:t>
            </a:r>
            <a:r>
              <a:rPr lang="ru-RU" sz="2400" dirty="0" err="1"/>
              <a:t>аркушах</a:t>
            </a:r>
            <a:r>
              <a:rPr lang="ru-RU" sz="2400" dirty="0"/>
              <a:t> </a:t>
            </a:r>
            <a:r>
              <a:rPr lang="ru-RU" sz="2400" dirty="0" err="1"/>
              <a:t>із</a:t>
            </a:r>
            <a:r>
              <a:rPr lang="ru-RU" sz="2400" dirty="0"/>
              <a:t> штампом </a:t>
            </a:r>
            <a:r>
              <a:rPr lang="ru-RU" sz="2400" dirty="0" err="1"/>
              <a:t>навчального</a:t>
            </a:r>
            <a:r>
              <a:rPr lang="ru-RU" sz="2400" dirty="0"/>
              <a:t> закладу. </a:t>
            </a:r>
            <a:endParaRPr lang="ru-RU" sz="2400" dirty="0" smtClean="0"/>
          </a:p>
          <a:p>
            <a:pPr algn="just"/>
            <a:r>
              <a:rPr lang="ru-RU" sz="2400" dirty="0" err="1" smtClean="0">
                <a:solidFill>
                  <a:srgbClr val="FF0000"/>
                </a:solidFill>
              </a:rPr>
              <a:t>Критерії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>
                <a:solidFill>
                  <a:srgbClr val="FF0000"/>
                </a:solidFill>
              </a:rPr>
              <a:t>оцінювання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кожного типу </a:t>
            </a:r>
            <a:r>
              <a:rPr lang="ru-RU" sz="2400" dirty="0" err="1"/>
              <a:t>завдань</a:t>
            </a:r>
            <a:r>
              <a:rPr lang="ru-RU" sz="2400" dirty="0"/>
              <a:t>, </a:t>
            </a:r>
            <a:r>
              <a:rPr lang="ru-RU" sz="2400" dirty="0" err="1"/>
              <a:t>таблиці</a:t>
            </a:r>
            <a:r>
              <a:rPr lang="ru-RU" sz="2400" dirty="0"/>
              <a:t> переводу </a:t>
            </a:r>
            <a:r>
              <a:rPr lang="ru-RU" sz="2400" dirty="0" err="1"/>
              <a:t>набраних</a:t>
            </a:r>
            <a:r>
              <a:rPr lang="ru-RU" sz="2400" dirty="0"/>
              <a:t> </a:t>
            </a:r>
            <a:r>
              <a:rPr lang="ru-RU" sz="2400" dirty="0" err="1"/>
              <a:t>балів</a:t>
            </a:r>
            <a:r>
              <a:rPr lang="ru-RU" sz="2400" dirty="0"/>
              <a:t> у 12-ти </a:t>
            </a:r>
            <a:r>
              <a:rPr lang="ru-RU" sz="2400" dirty="0" err="1"/>
              <a:t>бальну</a:t>
            </a:r>
            <a:r>
              <a:rPr lang="ru-RU" sz="2400" dirty="0"/>
              <a:t> систему </a:t>
            </a:r>
            <a:r>
              <a:rPr lang="ru-RU" sz="2400" dirty="0" err="1"/>
              <a:t>оцінювання</a:t>
            </a:r>
            <a:r>
              <a:rPr lang="ru-RU" sz="2400" dirty="0"/>
              <a:t> </a:t>
            </a:r>
            <a:r>
              <a:rPr lang="ru-RU" sz="2400" dirty="0" err="1"/>
              <a:t>навчальних</a:t>
            </a:r>
            <a:r>
              <a:rPr lang="ru-RU" sz="2400" dirty="0"/>
              <a:t> </a:t>
            </a:r>
            <a:r>
              <a:rPr lang="ru-RU" sz="2400" dirty="0" err="1"/>
              <a:t>досягнень</a:t>
            </a:r>
            <a:r>
              <a:rPr lang="ru-RU" sz="2400" dirty="0"/>
              <a:t> </a:t>
            </a:r>
            <a:r>
              <a:rPr lang="ru-RU" sz="2400" dirty="0" err="1"/>
              <a:t>учнів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FF0000"/>
                </a:solidFill>
              </a:rPr>
              <a:t>наведено у </a:t>
            </a:r>
            <a:r>
              <a:rPr lang="ru-RU" sz="2400" dirty="0" err="1">
                <a:solidFill>
                  <a:srgbClr val="FF0000"/>
                </a:solidFill>
              </a:rPr>
              <a:t>пояснювальній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 err="1">
                <a:solidFill>
                  <a:srgbClr val="FF0000"/>
                </a:solidFill>
              </a:rPr>
              <a:t>записці</a:t>
            </a:r>
            <a:r>
              <a:rPr lang="ru-RU" sz="2400" dirty="0">
                <a:solidFill>
                  <a:srgbClr val="FF0000"/>
                </a:solidFill>
              </a:rPr>
              <a:t> до </a:t>
            </a:r>
            <a:r>
              <a:rPr lang="ru-RU" sz="2400" dirty="0" err="1">
                <a:solidFill>
                  <a:srgbClr val="FF0000"/>
                </a:solidFill>
              </a:rPr>
              <a:t>збірника</a:t>
            </a:r>
            <a:r>
              <a:rPr lang="ru-RU" sz="2400" dirty="0"/>
              <a:t>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556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Географія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400" dirty="0"/>
              <a:t>«</a:t>
            </a:r>
            <a:r>
              <a:rPr lang="ru-RU" sz="2400" dirty="0" err="1"/>
              <a:t>Збірник</a:t>
            </a:r>
            <a:r>
              <a:rPr lang="ru-RU" sz="2400" dirty="0"/>
              <a:t> </a:t>
            </a:r>
            <a:r>
              <a:rPr lang="ru-RU" sz="2400" dirty="0" err="1"/>
              <a:t>завдань</a:t>
            </a:r>
            <a:r>
              <a:rPr lang="ru-RU" sz="2400" dirty="0"/>
              <a:t> для </a:t>
            </a:r>
            <a:r>
              <a:rPr lang="ru-RU" sz="2400" dirty="0" err="1"/>
              <a:t>державної</a:t>
            </a:r>
            <a:r>
              <a:rPr lang="ru-RU" sz="2400" dirty="0"/>
              <a:t> </a:t>
            </a:r>
            <a:r>
              <a:rPr lang="ru-RU" sz="2400" dirty="0" err="1"/>
              <a:t>підсумкової</a:t>
            </a:r>
            <a:r>
              <a:rPr lang="ru-RU" sz="2400" dirty="0"/>
              <a:t> </a:t>
            </a:r>
            <a:r>
              <a:rPr lang="ru-RU" sz="2400" dirty="0" err="1"/>
              <a:t>атестації</a:t>
            </a:r>
            <a:r>
              <a:rPr lang="ru-RU" sz="2400" dirty="0"/>
              <a:t> з </a:t>
            </a:r>
            <a:r>
              <a:rPr lang="ru-RU" sz="2400" dirty="0" err="1"/>
              <a:t>географії</a:t>
            </a:r>
            <a:r>
              <a:rPr lang="ru-RU" sz="2400" dirty="0"/>
              <a:t>. 9 </a:t>
            </a:r>
            <a:r>
              <a:rPr lang="ru-RU" sz="2400" dirty="0" err="1"/>
              <a:t>клас</a:t>
            </a:r>
            <a:r>
              <a:rPr lang="ru-RU" sz="2400" dirty="0"/>
              <a:t>» (авт. </a:t>
            </a:r>
            <a:r>
              <a:rPr lang="ru-RU" sz="2400" dirty="0" err="1"/>
              <a:t>Гладковський</a:t>
            </a:r>
            <a:r>
              <a:rPr lang="ru-RU" sz="2400" dirty="0"/>
              <a:t> Р. В., Довгань А. І., Паламарчук Л. Б., </a:t>
            </a:r>
            <a:r>
              <a:rPr lang="ru-RU" sz="2400" dirty="0" err="1"/>
              <a:t>Совенко</a:t>
            </a:r>
            <a:r>
              <a:rPr lang="ru-RU" sz="2400" dirty="0"/>
              <a:t> В. В. – К.: Центр </a:t>
            </a:r>
            <a:r>
              <a:rPr lang="ru-RU" sz="2400" dirty="0" err="1"/>
              <a:t>навчально-методичної</a:t>
            </a:r>
            <a:r>
              <a:rPr lang="ru-RU" sz="2400" dirty="0"/>
              <a:t> </a:t>
            </a:r>
            <a:r>
              <a:rPr lang="ru-RU" sz="2400" dirty="0" err="1"/>
              <a:t>літератури</a:t>
            </a:r>
            <a:r>
              <a:rPr lang="ru-RU" sz="2400" dirty="0"/>
              <a:t>, 2013)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sz="2000" dirty="0"/>
              <a:t>«Збірник завдань для державної підсумкової атестації з географії для загальноосвітніх навчальних закладів </a:t>
            </a:r>
            <a:r>
              <a:rPr lang="uk-UA" sz="2000" dirty="0">
                <a:solidFill>
                  <a:srgbClr val="FF0000"/>
                </a:solidFill>
              </a:rPr>
              <a:t>з навчанням російською мовою</a:t>
            </a:r>
            <a:r>
              <a:rPr lang="uk-UA" sz="2000" dirty="0"/>
              <a:t> </a:t>
            </a:r>
            <a:r>
              <a:rPr lang="ru-RU" sz="2000" dirty="0"/>
              <a:t>(</a:t>
            </a:r>
            <a:r>
              <a:rPr lang="ru-RU" sz="2000" dirty="0" err="1"/>
              <a:t>російською</a:t>
            </a:r>
            <a:r>
              <a:rPr lang="ru-RU" sz="2000" dirty="0"/>
              <a:t> </a:t>
            </a:r>
            <a:r>
              <a:rPr lang="ru-RU" sz="2000" dirty="0" err="1"/>
              <a:t>мовою</a:t>
            </a:r>
            <a:r>
              <a:rPr lang="ru-RU" sz="2000" dirty="0"/>
              <a:t>). 9 </a:t>
            </a:r>
            <a:r>
              <a:rPr lang="ru-RU" sz="2000" dirty="0" err="1"/>
              <a:t>клас</a:t>
            </a:r>
            <a:r>
              <a:rPr lang="ru-RU" sz="2000" dirty="0"/>
              <a:t>» (авт. </a:t>
            </a:r>
            <a:r>
              <a:rPr lang="ru-RU" sz="2000" dirty="0" err="1"/>
              <a:t>Гладковський</a:t>
            </a:r>
            <a:r>
              <a:rPr lang="ru-RU" sz="2000" dirty="0"/>
              <a:t> Р. В., Довгань А. І., Паламарчук Л. Б., </a:t>
            </a:r>
            <a:r>
              <a:rPr lang="ru-RU" sz="2000" dirty="0" err="1"/>
              <a:t>Совенко</a:t>
            </a:r>
            <a:r>
              <a:rPr lang="ru-RU" sz="2000" dirty="0"/>
              <a:t> В. В. – К.: Центр </a:t>
            </a:r>
            <a:r>
              <a:rPr lang="ru-RU" sz="2000" dirty="0" err="1"/>
              <a:t>навчально-методичної</a:t>
            </a:r>
            <a:r>
              <a:rPr lang="ru-RU" sz="2000" dirty="0"/>
              <a:t> </a:t>
            </a:r>
            <a:r>
              <a:rPr lang="ru-RU" sz="2000" dirty="0" err="1"/>
              <a:t>літератури</a:t>
            </a:r>
            <a:r>
              <a:rPr lang="ru-RU" sz="2000" dirty="0"/>
              <a:t>, 2013)</a:t>
            </a:r>
          </a:p>
        </p:txBody>
      </p:sp>
    </p:spTree>
    <p:extLst>
      <p:ext uri="{BB962C8B-B14F-4D97-AF65-F5344CB8AC3E}">
        <p14:creationId xmlns:p14="http://schemas.microsoft.com/office/powerpoint/2010/main" val="90147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Початкова школа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endParaRPr lang="ru-RU" sz="1800" b="0">
              <a:solidFill>
                <a:schemeClr val="tx1"/>
              </a:solidFill>
            </a:endParaRPr>
          </a:p>
        </p:txBody>
      </p:sp>
      <p:grpSp>
        <p:nvGrpSpPr>
          <p:cNvPr id="86126" name="Group 110"/>
          <p:cNvGrpSpPr>
            <a:grpSpLocks/>
          </p:cNvGrpSpPr>
          <p:nvPr/>
        </p:nvGrpSpPr>
        <p:grpSpPr bwMode="auto">
          <a:xfrm>
            <a:off x="2438400" y="1828800"/>
            <a:ext cx="4267200" cy="3810000"/>
            <a:chOff x="1344" y="1056"/>
            <a:chExt cx="2928" cy="2544"/>
          </a:xfrm>
        </p:grpSpPr>
        <p:grpSp>
          <p:nvGrpSpPr>
            <p:cNvPr id="86035" name="Group 19"/>
            <p:cNvGrpSpPr>
              <a:grpSpLocks/>
            </p:cNvGrpSpPr>
            <p:nvPr/>
          </p:nvGrpSpPr>
          <p:grpSpPr bwMode="auto">
            <a:xfrm>
              <a:off x="1344" y="1056"/>
              <a:ext cx="2928" cy="432"/>
              <a:chOff x="1248" y="1440"/>
              <a:chExt cx="2928" cy="432"/>
            </a:xfrm>
          </p:grpSpPr>
          <p:sp>
            <p:nvSpPr>
              <p:cNvPr id="86036" name="AutoShape 20"/>
              <p:cNvSpPr>
                <a:spLocks noChangeArrowheads="1"/>
              </p:cNvSpPr>
              <p:nvPr/>
            </p:nvSpPr>
            <p:spPr bwMode="gray">
              <a:xfrm>
                <a:off x="1462" y="1469"/>
                <a:ext cx="2714" cy="34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0" scaled="1"/>
              </a:gradFill>
              <a:ln w="38100" algn="ctr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grpSp>
            <p:nvGrpSpPr>
              <p:cNvPr id="86037" name="Group 21"/>
              <p:cNvGrpSpPr>
                <a:grpSpLocks/>
              </p:cNvGrpSpPr>
              <p:nvPr/>
            </p:nvGrpSpPr>
            <p:grpSpPr bwMode="auto">
              <a:xfrm>
                <a:off x="1248" y="1440"/>
                <a:ext cx="528" cy="432"/>
                <a:chOff x="720" y="960"/>
                <a:chExt cx="987" cy="795"/>
              </a:xfrm>
            </p:grpSpPr>
            <p:sp>
              <p:nvSpPr>
                <p:cNvPr id="86038" name="Oval 22"/>
                <p:cNvSpPr>
                  <a:spLocks noChangeArrowheads="1"/>
                </p:cNvSpPr>
                <p:nvPr/>
              </p:nvSpPr>
              <p:spPr bwMode="gray">
                <a:xfrm rot="1758052">
                  <a:off x="747" y="987"/>
                  <a:ext cx="960" cy="76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039" name="Oval 23"/>
                <p:cNvSpPr>
                  <a:spLocks noChangeArrowheads="1"/>
                </p:cNvSpPr>
                <p:nvPr/>
              </p:nvSpPr>
              <p:spPr bwMode="gray">
                <a:xfrm rot="1758052">
                  <a:off x="720" y="960"/>
                  <a:ext cx="960" cy="76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040" name="Oval 24"/>
                <p:cNvSpPr>
                  <a:spLocks noChangeArrowheads="1"/>
                </p:cNvSpPr>
                <p:nvPr/>
              </p:nvSpPr>
              <p:spPr bwMode="gray">
                <a:xfrm>
                  <a:off x="816" y="1008"/>
                  <a:ext cx="432" cy="43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FFFFFF">
                        <a:gamma/>
                        <a:shade val="46275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86041" name="Text Box 25"/>
              <p:cNvSpPr txBox="1">
                <a:spLocks noChangeArrowheads="1"/>
              </p:cNvSpPr>
              <p:nvPr/>
            </p:nvSpPr>
            <p:spPr bwMode="gray">
              <a:xfrm>
                <a:off x="1728" y="1488"/>
                <a:ext cx="2160" cy="3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uk-UA" sz="2400" dirty="0" smtClean="0">
                    <a:solidFill>
                      <a:srgbClr val="000000"/>
                    </a:solidFill>
                  </a:rPr>
                  <a:t>Українська мова</a:t>
                </a:r>
                <a:endParaRPr lang="en-US" sz="2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6042" name="Text Box 26"/>
              <p:cNvSpPr txBox="1">
                <a:spLocks noChangeArrowheads="1"/>
              </p:cNvSpPr>
              <p:nvPr/>
            </p:nvSpPr>
            <p:spPr bwMode="gray">
              <a:xfrm>
                <a:off x="1357" y="1458"/>
                <a:ext cx="281" cy="3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3200">
                    <a:solidFill>
                      <a:srgbClr val="FFFFFF"/>
                    </a:solidFill>
                  </a:rPr>
                  <a:t>1</a:t>
                </a:r>
              </a:p>
            </p:txBody>
          </p:sp>
        </p:grpSp>
        <p:grpSp>
          <p:nvGrpSpPr>
            <p:cNvPr id="86043" name="Group 27"/>
            <p:cNvGrpSpPr>
              <a:grpSpLocks/>
            </p:cNvGrpSpPr>
            <p:nvPr/>
          </p:nvGrpSpPr>
          <p:grpSpPr bwMode="auto">
            <a:xfrm>
              <a:off x="1344" y="1584"/>
              <a:ext cx="2928" cy="432"/>
              <a:chOff x="1296" y="1728"/>
              <a:chExt cx="2928" cy="432"/>
            </a:xfrm>
          </p:grpSpPr>
          <p:sp>
            <p:nvSpPr>
              <p:cNvPr id="86044" name="AutoShape 28"/>
              <p:cNvSpPr>
                <a:spLocks noChangeArrowheads="1"/>
              </p:cNvSpPr>
              <p:nvPr/>
            </p:nvSpPr>
            <p:spPr bwMode="gray">
              <a:xfrm>
                <a:off x="1510" y="1757"/>
                <a:ext cx="2714" cy="34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39999"/>
                    </a:schemeClr>
                  </a:gs>
                </a:gsLst>
                <a:lin ang="0" scaled="1"/>
              </a:gradFill>
              <a:ln w="38100" algn="ctr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86045" name="Oval 29"/>
              <p:cNvSpPr>
                <a:spLocks noChangeArrowheads="1"/>
              </p:cNvSpPr>
              <p:nvPr/>
            </p:nvSpPr>
            <p:spPr bwMode="gray">
              <a:xfrm rot="1758052">
                <a:off x="1310" y="1743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6046" name="Oval 30"/>
              <p:cNvSpPr>
                <a:spLocks noChangeArrowheads="1"/>
              </p:cNvSpPr>
              <p:nvPr/>
            </p:nvSpPr>
            <p:spPr bwMode="gray">
              <a:xfrm rot="1758052">
                <a:off x="1296" y="1728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6047" name="Oval 31"/>
              <p:cNvSpPr>
                <a:spLocks noChangeArrowheads="1"/>
              </p:cNvSpPr>
              <p:nvPr/>
            </p:nvSpPr>
            <p:spPr bwMode="gray">
              <a:xfrm>
                <a:off x="1347" y="1754"/>
                <a:ext cx="231" cy="23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6048" name="Text Box 32"/>
              <p:cNvSpPr txBox="1">
                <a:spLocks noChangeArrowheads="1"/>
              </p:cNvSpPr>
              <p:nvPr/>
            </p:nvSpPr>
            <p:spPr bwMode="gray">
              <a:xfrm>
                <a:off x="1787" y="1757"/>
                <a:ext cx="2160" cy="3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uk-UA" sz="2400" dirty="0" smtClean="0">
                    <a:solidFill>
                      <a:srgbClr val="000000"/>
                    </a:solidFill>
                  </a:rPr>
                  <a:t>Читання</a:t>
                </a:r>
                <a:endParaRPr lang="en-US" sz="2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6049" name="Text Box 33"/>
              <p:cNvSpPr txBox="1">
                <a:spLocks noChangeArrowheads="1"/>
              </p:cNvSpPr>
              <p:nvPr/>
            </p:nvSpPr>
            <p:spPr bwMode="gray">
              <a:xfrm>
                <a:off x="1405" y="1746"/>
                <a:ext cx="281" cy="3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3200">
                    <a:solidFill>
                      <a:srgbClr val="FFFFFF"/>
                    </a:solidFill>
                  </a:rPr>
                  <a:t>2</a:t>
                </a:r>
              </a:p>
            </p:txBody>
          </p:sp>
        </p:grpSp>
        <p:grpSp>
          <p:nvGrpSpPr>
            <p:cNvPr id="86103" name="Group 87"/>
            <p:cNvGrpSpPr>
              <a:grpSpLocks/>
            </p:cNvGrpSpPr>
            <p:nvPr/>
          </p:nvGrpSpPr>
          <p:grpSpPr bwMode="auto">
            <a:xfrm>
              <a:off x="1344" y="2112"/>
              <a:ext cx="2928" cy="432"/>
              <a:chOff x="1248" y="1440"/>
              <a:chExt cx="2928" cy="432"/>
            </a:xfrm>
          </p:grpSpPr>
          <p:sp>
            <p:nvSpPr>
              <p:cNvPr id="86104" name="AutoShape 88"/>
              <p:cNvSpPr>
                <a:spLocks noChangeArrowheads="1"/>
              </p:cNvSpPr>
              <p:nvPr/>
            </p:nvSpPr>
            <p:spPr bwMode="gray">
              <a:xfrm>
                <a:off x="1462" y="1469"/>
                <a:ext cx="2714" cy="34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0" scaled="1"/>
              </a:gradFill>
              <a:ln w="38100" algn="ctr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grpSp>
            <p:nvGrpSpPr>
              <p:cNvPr id="86105" name="Group 89"/>
              <p:cNvGrpSpPr>
                <a:grpSpLocks/>
              </p:cNvGrpSpPr>
              <p:nvPr/>
            </p:nvGrpSpPr>
            <p:grpSpPr bwMode="auto">
              <a:xfrm>
                <a:off x="1248" y="1440"/>
                <a:ext cx="528" cy="432"/>
                <a:chOff x="720" y="960"/>
                <a:chExt cx="987" cy="795"/>
              </a:xfrm>
            </p:grpSpPr>
            <p:sp>
              <p:nvSpPr>
                <p:cNvPr id="86106" name="Oval 90"/>
                <p:cNvSpPr>
                  <a:spLocks noChangeArrowheads="1"/>
                </p:cNvSpPr>
                <p:nvPr/>
              </p:nvSpPr>
              <p:spPr bwMode="gray">
                <a:xfrm rot="1758052">
                  <a:off x="747" y="987"/>
                  <a:ext cx="960" cy="76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107" name="Oval 91"/>
                <p:cNvSpPr>
                  <a:spLocks noChangeArrowheads="1"/>
                </p:cNvSpPr>
                <p:nvPr/>
              </p:nvSpPr>
              <p:spPr bwMode="gray">
                <a:xfrm rot="1758052">
                  <a:off x="720" y="960"/>
                  <a:ext cx="960" cy="76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108" name="Oval 92"/>
                <p:cNvSpPr>
                  <a:spLocks noChangeArrowheads="1"/>
                </p:cNvSpPr>
                <p:nvPr/>
              </p:nvSpPr>
              <p:spPr bwMode="gray">
                <a:xfrm>
                  <a:off x="816" y="1008"/>
                  <a:ext cx="432" cy="43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FFFFFF">
                        <a:gamma/>
                        <a:shade val="46275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86109" name="Text Box 93"/>
              <p:cNvSpPr txBox="1">
                <a:spLocks noChangeArrowheads="1"/>
              </p:cNvSpPr>
              <p:nvPr/>
            </p:nvSpPr>
            <p:spPr bwMode="gray">
              <a:xfrm>
                <a:off x="1728" y="1488"/>
                <a:ext cx="2160" cy="3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uk-UA" sz="2400" dirty="0" smtClean="0">
                    <a:solidFill>
                      <a:srgbClr val="000000"/>
                    </a:solidFill>
                  </a:rPr>
                  <a:t>Російська мова</a:t>
                </a:r>
                <a:endParaRPr lang="en-US" sz="2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6110" name="Text Box 94"/>
              <p:cNvSpPr txBox="1">
                <a:spLocks noChangeArrowheads="1"/>
              </p:cNvSpPr>
              <p:nvPr/>
            </p:nvSpPr>
            <p:spPr bwMode="gray">
              <a:xfrm>
                <a:off x="1357" y="1458"/>
                <a:ext cx="281" cy="3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3200">
                    <a:solidFill>
                      <a:srgbClr val="FFFFFF"/>
                    </a:solidFill>
                  </a:rPr>
                  <a:t>3</a:t>
                </a:r>
              </a:p>
            </p:txBody>
          </p:sp>
        </p:grpSp>
        <p:grpSp>
          <p:nvGrpSpPr>
            <p:cNvPr id="86111" name="Group 95"/>
            <p:cNvGrpSpPr>
              <a:grpSpLocks/>
            </p:cNvGrpSpPr>
            <p:nvPr/>
          </p:nvGrpSpPr>
          <p:grpSpPr bwMode="auto">
            <a:xfrm>
              <a:off x="1344" y="2640"/>
              <a:ext cx="2928" cy="432"/>
              <a:chOff x="1296" y="1728"/>
              <a:chExt cx="2928" cy="432"/>
            </a:xfrm>
          </p:grpSpPr>
          <p:sp>
            <p:nvSpPr>
              <p:cNvPr id="86112" name="AutoShape 96"/>
              <p:cNvSpPr>
                <a:spLocks noChangeArrowheads="1"/>
              </p:cNvSpPr>
              <p:nvPr/>
            </p:nvSpPr>
            <p:spPr bwMode="gray">
              <a:xfrm>
                <a:off x="1510" y="1757"/>
                <a:ext cx="2714" cy="34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39999"/>
                    </a:schemeClr>
                  </a:gs>
                </a:gsLst>
                <a:lin ang="0" scaled="1"/>
              </a:gradFill>
              <a:ln w="38100" algn="ctr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86113" name="Oval 97"/>
              <p:cNvSpPr>
                <a:spLocks noChangeArrowheads="1"/>
              </p:cNvSpPr>
              <p:nvPr/>
            </p:nvSpPr>
            <p:spPr bwMode="gray">
              <a:xfrm rot="1758052">
                <a:off x="1310" y="1743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6114" name="Oval 98"/>
              <p:cNvSpPr>
                <a:spLocks noChangeArrowheads="1"/>
              </p:cNvSpPr>
              <p:nvPr/>
            </p:nvSpPr>
            <p:spPr bwMode="gray">
              <a:xfrm rot="1758052">
                <a:off x="1296" y="1728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6115" name="Oval 99"/>
              <p:cNvSpPr>
                <a:spLocks noChangeArrowheads="1"/>
              </p:cNvSpPr>
              <p:nvPr/>
            </p:nvSpPr>
            <p:spPr bwMode="gray">
              <a:xfrm>
                <a:off x="1347" y="1754"/>
                <a:ext cx="231" cy="23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6116" name="Text Box 100"/>
              <p:cNvSpPr txBox="1">
                <a:spLocks noChangeArrowheads="1"/>
              </p:cNvSpPr>
              <p:nvPr/>
            </p:nvSpPr>
            <p:spPr bwMode="gray">
              <a:xfrm>
                <a:off x="1776" y="1776"/>
                <a:ext cx="2160" cy="3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uk-UA" sz="2400" dirty="0" smtClean="0">
                    <a:solidFill>
                      <a:srgbClr val="000000"/>
                    </a:solidFill>
                  </a:rPr>
                  <a:t>Читання</a:t>
                </a:r>
                <a:endParaRPr lang="en-US" sz="2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6117" name="Text Box 101"/>
              <p:cNvSpPr txBox="1">
                <a:spLocks noChangeArrowheads="1"/>
              </p:cNvSpPr>
              <p:nvPr/>
            </p:nvSpPr>
            <p:spPr bwMode="gray">
              <a:xfrm>
                <a:off x="1405" y="1746"/>
                <a:ext cx="281" cy="3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3200">
                    <a:solidFill>
                      <a:srgbClr val="FFFFFF"/>
                    </a:solidFill>
                  </a:rPr>
                  <a:t>4</a:t>
                </a:r>
              </a:p>
            </p:txBody>
          </p:sp>
        </p:grpSp>
        <p:grpSp>
          <p:nvGrpSpPr>
            <p:cNvPr id="86118" name="Group 102"/>
            <p:cNvGrpSpPr>
              <a:grpSpLocks/>
            </p:cNvGrpSpPr>
            <p:nvPr/>
          </p:nvGrpSpPr>
          <p:grpSpPr bwMode="auto">
            <a:xfrm>
              <a:off x="1344" y="3168"/>
              <a:ext cx="2928" cy="432"/>
              <a:chOff x="1248" y="1440"/>
              <a:chExt cx="2928" cy="432"/>
            </a:xfrm>
          </p:grpSpPr>
          <p:sp>
            <p:nvSpPr>
              <p:cNvPr id="86119" name="AutoShape 103"/>
              <p:cNvSpPr>
                <a:spLocks noChangeArrowheads="1"/>
              </p:cNvSpPr>
              <p:nvPr/>
            </p:nvSpPr>
            <p:spPr bwMode="gray">
              <a:xfrm>
                <a:off x="1462" y="1469"/>
                <a:ext cx="2714" cy="34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0" scaled="1"/>
              </a:gradFill>
              <a:ln w="38100" algn="ctr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grpSp>
            <p:nvGrpSpPr>
              <p:cNvPr id="86120" name="Group 104"/>
              <p:cNvGrpSpPr>
                <a:grpSpLocks/>
              </p:cNvGrpSpPr>
              <p:nvPr/>
            </p:nvGrpSpPr>
            <p:grpSpPr bwMode="auto">
              <a:xfrm>
                <a:off x="1248" y="1440"/>
                <a:ext cx="528" cy="432"/>
                <a:chOff x="720" y="960"/>
                <a:chExt cx="987" cy="795"/>
              </a:xfrm>
            </p:grpSpPr>
            <p:sp>
              <p:nvSpPr>
                <p:cNvPr id="86121" name="Oval 105"/>
                <p:cNvSpPr>
                  <a:spLocks noChangeArrowheads="1"/>
                </p:cNvSpPr>
                <p:nvPr/>
              </p:nvSpPr>
              <p:spPr bwMode="gray">
                <a:xfrm rot="1758052">
                  <a:off x="747" y="987"/>
                  <a:ext cx="960" cy="76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122" name="Oval 106"/>
                <p:cNvSpPr>
                  <a:spLocks noChangeArrowheads="1"/>
                </p:cNvSpPr>
                <p:nvPr/>
              </p:nvSpPr>
              <p:spPr bwMode="gray">
                <a:xfrm rot="1758052">
                  <a:off x="720" y="960"/>
                  <a:ext cx="960" cy="76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123" name="Oval 107"/>
                <p:cNvSpPr>
                  <a:spLocks noChangeArrowheads="1"/>
                </p:cNvSpPr>
                <p:nvPr/>
              </p:nvSpPr>
              <p:spPr bwMode="gray">
                <a:xfrm>
                  <a:off x="816" y="1008"/>
                  <a:ext cx="432" cy="43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FFFFFF">
                        <a:gamma/>
                        <a:shade val="46275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86124" name="Text Box 108"/>
              <p:cNvSpPr txBox="1">
                <a:spLocks noChangeArrowheads="1"/>
              </p:cNvSpPr>
              <p:nvPr/>
            </p:nvSpPr>
            <p:spPr bwMode="gray">
              <a:xfrm>
                <a:off x="1825" y="1469"/>
                <a:ext cx="2160" cy="3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uk-UA" sz="2400" dirty="0" smtClean="0">
                    <a:solidFill>
                      <a:srgbClr val="000000"/>
                    </a:solidFill>
                  </a:rPr>
                  <a:t>Математика</a:t>
                </a:r>
                <a:endParaRPr lang="en-US" sz="2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6125" name="Text Box 109"/>
              <p:cNvSpPr txBox="1">
                <a:spLocks noChangeArrowheads="1"/>
              </p:cNvSpPr>
              <p:nvPr/>
            </p:nvSpPr>
            <p:spPr bwMode="gray">
              <a:xfrm>
                <a:off x="1357" y="1458"/>
                <a:ext cx="281" cy="3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3200">
                    <a:solidFill>
                      <a:srgbClr val="FFFFFF"/>
                    </a:solidFill>
                  </a:rPr>
                  <a:t>5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Географія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До </a:t>
            </a:r>
            <a:r>
              <a:rPr lang="ru-RU" dirty="0" err="1"/>
              <a:t>збірника</a:t>
            </a:r>
            <a:r>
              <a:rPr lang="ru-RU" dirty="0"/>
              <a:t> входить 30 </a:t>
            </a:r>
            <a:r>
              <a:rPr lang="ru-RU" dirty="0" err="1"/>
              <a:t>варіантів</a:t>
            </a:r>
            <a:r>
              <a:rPr lang="ru-RU" dirty="0"/>
              <a:t> </a:t>
            </a:r>
            <a:r>
              <a:rPr lang="ru-RU" dirty="0" err="1"/>
              <a:t>письмових</a:t>
            </a:r>
            <a:r>
              <a:rPr lang="ru-RU" dirty="0"/>
              <a:t> </a:t>
            </a:r>
            <a:r>
              <a:rPr lang="ru-RU" dirty="0" err="1"/>
              <a:t>робіт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err="1" smtClean="0">
                <a:solidFill>
                  <a:srgbClr val="FF0000"/>
                </a:solidFill>
              </a:rPr>
              <a:t>Навчальні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заклади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визначають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не </a:t>
            </a:r>
            <a:r>
              <a:rPr lang="ru-RU" dirty="0" err="1"/>
              <a:t>менше</a:t>
            </a:r>
            <a:r>
              <a:rPr lang="ru-RU" dirty="0"/>
              <a:t> </a:t>
            </a:r>
            <a:r>
              <a:rPr lang="ru-RU" dirty="0" smtClean="0"/>
              <a:t>10 </a:t>
            </a:r>
            <a:r>
              <a:rPr lang="ru-RU" dirty="0" err="1"/>
              <a:t>варіантів</a:t>
            </a:r>
            <a:r>
              <a:rPr lang="ru-RU" dirty="0"/>
              <a:t> для кожного </a:t>
            </a:r>
            <a:r>
              <a:rPr lang="ru-RU" dirty="0" err="1"/>
              <a:t>класу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</a:t>
            </a:r>
            <a:r>
              <a:rPr lang="ru-RU" dirty="0" err="1"/>
              <a:t>менша</a:t>
            </a:r>
            <a:r>
              <a:rPr lang="ru-RU" dirty="0"/>
              <a:t> десяти, </a:t>
            </a:r>
            <a:r>
              <a:rPr lang="ru-RU" dirty="0" err="1"/>
              <a:t>кожен</a:t>
            </a:r>
            <a:r>
              <a:rPr lang="ru-RU" dirty="0"/>
              <a:t> з них </a:t>
            </a:r>
            <a:r>
              <a:rPr lang="ru-RU" dirty="0" err="1"/>
              <a:t>отримує</a:t>
            </a:r>
            <a:r>
              <a:rPr lang="ru-RU" dirty="0"/>
              <a:t> </a:t>
            </a:r>
            <a:r>
              <a:rPr lang="ru-RU" dirty="0" err="1"/>
              <a:t>окремий</a:t>
            </a:r>
            <a:r>
              <a:rPr lang="ru-RU" dirty="0"/>
              <a:t> </a:t>
            </a:r>
            <a:r>
              <a:rPr lang="ru-RU" dirty="0" err="1"/>
              <a:t>варіант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4058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Географія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 smtClean="0"/>
              <a:t>Кожен</a:t>
            </a:r>
            <a:r>
              <a:rPr lang="ru-RU" dirty="0" smtClean="0"/>
              <a:t> </a:t>
            </a:r>
            <a:r>
              <a:rPr lang="ru-RU" dirty="0" err="1"/>
              <a:t>варіант</a:t>
            </a:r>
            <a:r>
              <a:rPr lang="ru-RU" dirty="0"/>
              <a:t> </a:t>
            </a:r>
            <a:r>
              <a:rPr lang="ru-RU" dirty="0" err="1"/>
              <a:t>містить</a:t>
            </a:r>
            <a:r>
              <a:rPr lang="ru-RU" dirty="0"/>
              <a:t> </a:t>
            </a:r>
            <a:r>
              <a:rPr lang="ru-RU" dirty="0" err="1"/>
              <a:t>одне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 на </a:t>
            </a:r>
            <a:r>
              <a:rPr lang="ru-RU" dirty="0" err="1"/>
              <a:t>контурній</a:t>
            </a:r>
            <a:r>
              <a:rPr lang="ru-RU" dirty="0"/>
              <a:t> </a:t>
            </a:r>
            <a:r>
              <a:rPr lang="ru-RU" dirty="0" err="1"/>
              <a:t>карті</a:t>
            </a:r>
            <a:r>
              <a:rPr lang="ru-RU" dirty="0"/>
              <a:t> та 3 </a:t>
            </a:r>
            <a:r>
              <a:rPr lang="ru-RU" dirty="0" err="1"/>
              <a:t>завдання</a:t>
            </a:r>
            <a:r>
              <a:rPr lang="ru-RU" dirty="0"/>
              <a:t> </a:t>
            </a:r>
            <a:r>
              <a:rPr lang="ru-RU" dirty="0" err="1"/>
              <a:t>відкритого</a:t>
            </a:r>
            <a:r>
              <a:rPr lang="ru-RU" dirty="0"/>
              <a:t> типу, </a:t>
            </a:r>
            <a:r>
              <a:rPr lang="ru-RU" dirty="0" err="1"/>
              <a:t>одне</a:t>
            </a:r>
            <a:r>
              <a:rPr lang="ru-RU" dirty="0"/>
              <a:t> з </a:t>
            </a:r>
            <a:r>
              <a:rPr lang="ru-RU" dirty="0" err="1"/>
              <a:t>яких</a:t>
            </a:r>
            <a:r>
              <a:rPr lang="ru-RU" dirty="0"/>
              <a:t> (</a:t>
            </a:r>
            <a:r>
              <a:rPr lang="ru-RU" dirty="0" err="1">
                <a:solidFill>
                  <a:srgbClr val="FF0000"/>
                </a:solidFill>
              </a:rPr>
              <a:t>під</a:t>
            </a:r>
            <a:r>
              <a:rPr lang="ru-RU" dirty="0">
                <a:solidFill>
                  <a:srgbClr val="FF0000"/>
                </a:solidFill>
              </a:rPr>
              <a:t> номером 31</a:t>
            </a:r>
            <a:r>
              <a:rPr lang="ru-RU" dirty="0"/>
              <a:t>) </a:t>
            </a:r>
            <a:r>
              <a:rPr lang="ru-RU" dirty="0" err="1"/>
              <a:t>має</a:t>
            </a:r>
            <a:r>
              <a:rPr lang="ru-RU" dirty="0"/>
              <a:t> </a:t>
            </a:r>
            <a:r>
              <a:rPr lang="ru-RU" dirty="0" err="1"/>
              <a:t>підвищений</a:t>
            </a:r>
            <a:r>
              <a:rPr lang="ru-RU" dirty="0"/>
              <a:t> </a:t>
            </a:r>
            <a:r>
              <a:rPr lang="ru-RU" dirty="0" err="1"/>
              <a:t>рівень</a:t>
            </a:r>
            <a:r>
              <a:rPr lang="ru-RU" dirty="0"/>
              <a:t> </a:t>
            </a:r>
            <a:r>
              <a:rPr lang="ru-RU" dirty="0" err="1"/>
              <a:t>складності</a:t>
            </a:r>
            <a:r>
              <a:rPr lang="ru-RU" dirty="0"/>
              <a:t> (</a:t>
            </a:r>
            <a:r>
              <a:rPr lang="ru-RU" dirty="0" err="1"/>
              <a:t>позначене</a:t>
            </a:r>
            <a:r>
              <a:rPr lang="ru-RU" dirty="0"/>
              <a:t> </a:t>
            </a:r>
            <a:r>
              <a:rPr lang="ru-RU" dirty="0" err="1"/>
              <a:t>зірочкою</a:t>
            </a:r>
            <a:r>
              <a:rPr lang="ru-RU" dirty="0"/>
              <a:t>) і </a:t>
            </a:r>
            <a:r>
              <a:rPr lang="ru-RU" dirty="0" err="1">
                <a:solidFill>
                  <a:srgbClr val="FF0000"/>
                </a:solidFill>
              </a:rPr>
              <a:t>призначене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лише</a:t>
            </a:r>
            <a:r>
              <a:rPr lang="ru-RU" dirty="0">
                <a:solidFill>
                  <a:srgbClr val="FF0000"/>
                </a:solidFill>
              </a:rPr>
              <a:t> для </a:t>
            </a:r>
            <a:r>
              <a:rPr lang="ru-RU" dirty="0" err="1">
                <a:solidFill>
                  <a:srgbClr val="FF0000"/>
                </a:solidFill>
              </a:rPr>
              <a:t>класів</a:t>
            </a:r>
            <a:r>
              <a:rPr lang="ru-RU" dirty="0">
                <a:solidFill>
                  <a:srgbClr val="FF0000"/>
                </a:solidFill>
              </a:rPr>
              <a:t> з </a:t>
            </a:r>
            <a:r>
              <a:rPr lang="ru-RU" dirty="0" err="1">
                <a:solidFill>
                  <a:srgbClr val="FF0000"/>
                </a:solidFill>
              </a:rPr>
              <a:t>поглибленим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вивченням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географі</a:t>
            </a:r>
            <a:r>
              <a:rPr lang="ru-RU" dirty="0" err="1"/>
              <a:t>ї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Відповідно</a:t>
            </a:r>
            <a:r>
              <a:rPr lang="ru-RU" dirty="0" smtClean="0"/>
              <a:t> </a:t>
            </a:r>
            <a:r>
              <a:rPr lang="ru-RU" dirty="0" err="1"/>
              <a:t>учні</a:t>
            </a:r>
            <a:r>
              <a:rPr lang="ru-RU" dirty="0"/>
              <a:t> </a:t>
            </a:r>
            <a:r>
              <a:rPr lang="ru-RU" dirty="0" err="1"/>
              <a:t>цих</a:t>
            </a:r>
            <a:r>
              <a:rPr lang="ru-RU" dirty="0"/>
              <a:t> </a:t>
            </a:r>
            <a:r>
              <a:rPr lang="ru-RU" dirty="0" err="1"/>
              <a:t>класів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не </a:t>
            </a:r>
            <a:r>
              <a:rPr lang="ru-RU" dirty="0" err="1">
                <a:solidFill>
                  <a:srgbClr val="FF0000"/>
                </a:solidFill>
              </a:rPr>
              <a:t>виконують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 </a:t>
            </a:r>
            <a:r>
              <a:rPr lang="ru-RU" dirty="0" err="1"/>
              <a:t>відкритого</a:t>
            </a:r>
            <a:r>
              <a:rPr lang="ru-RU" dirty="0"/>
              <a:t> типу </a:t>
            </a:r>
            <a:r>
              <a:rPr lang="ru-RU" dirty="0" err="1">
                <a:solidFill>
                  <a:srgbClr val="FF0000"/>
                </a:solidFill>
              </a:rPr>
              <a:t>під</a:t>
            </a:r>
            <a:r>
              <a:rPr lang="ru-RU" dirty="0">
                <a:solidFill>
                  <a:srgbClr val="FF0000"/>
                </a:solidFill>
              </a:rPr>
              <a:t> номером 30</a:t>
            </a:r>
          </a:p>
        </p:txBody>
      </p:sp>
    </p:spTree>
    <p:extLst>
      <p:ext uri="{BB962C8B-B14F-4D97-AF65-F5344CB8AC3E}">
        <p14:creationId xmlns:p14="http://schemas.microsoft.com/office/powerpoint/2010/main" val="14200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Географія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/>
              <a:t>атестаційної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 </a:t>
            </a:r>
            <a:r>
              <a:rPr lang="ru-RU" dirty="0" err="1"/>
              <a:t>відводиться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90</a:t>
            </a:r>
            <a:r>
              <a:rPr lang="ru-RU" dirty="0"/>
              <a:t> </a:t>
            </a:r>
            <a:r>
              <a:rPr lang="ru-RU" dirty="0" err="1"/>
              <a:t>хвилин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</a:p>
          <a:p>
            <a:r>
              <a:rPr lang="ru-RU" dirty="0" smtClean="0"/>
              <a:t>Час </a:t>
            </a:r>
            <a:r>
              <a:rPr lang="ru-RU" dirty="0"/>
              <a:t>на </a:t>
            </a:r>
            <a:r>
              <a:rPr lang="ru-RU" dirty="0" err="1"/>
              <a:t>вступну</a:t>
            </a:r>
            <a:r>
              <a:rPr lang="ru-RU" dirty="0"/>
              <a:t> </a:t>
            </a:r>
            <a:r>
              <a:rPr lang="ru-RU" dirty="0" err="1"/>
              <a:t>бесіду</a:t>
            </a:r>
            <a:r>
              <a:rPr lang="ru-RU" dirty="0"/>
              <a:t> та </a:t>
            </a:r>
            <a:r>
              <a:rPr lang="ru-RU" dirty="0" err="1"/>
              <a:t>інструктаж</a:t>
            </a:r>
            <a:r>
              <a:rPr lang="ru-RU" dirty="0"/>
              <a:t> не </a:t>
            </a:r>
            <a:r>
              <a:rPr lang="ru-RU" dirty="0" err="1"/>
              <a:t>враховується</a:t>
            </a:r>
            <a:r>
              <a:rPr lang="uk-UA" dirty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704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Географія. Оформлення робіт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sz="2400" dirty="0"/>
              <a:t>Для відповіді на </a:t>
            </a:r>
            <a:r>
              <a:rPr lang="uk-UA" sz="2400" dirty="0">
                <a:solidFill>
                  <a:srgbClr val="FF0000"/>
                </a:solidFill>
              </a:rPr>
              <a:t>тестові завдання </a:t>
            </a:r>
            <a:r>
              <a:rPr lang="uk-UA" sz="2400" dirty="0"/>
              <a:t>використовується зразок </a:t>
            </a:r>
            <a:r>
              <a:rPr lang="uk-UA" sz="2400" dirty="0">
                <a:solidFill>
                  <a:srgbClr val="FF0000"/>
                </a:solidFill>
              </a:rPr>
              <a:t>бланка</a:t>
            </a:r>
            <a:r>
              <a:rPr lang="uk-UA" sz="2400" dirty="0"/>
              <a:t> відповідей, розміщений на останніх сторінках посібника, а також </a:t>
            </a:r>
            <a:r>
              <a:rPr lang="uk-UA" sz="2400" dirty="0">
                <a:solidFill>
                  <a:srgbClr val="FF0000"/>
                </a:solidFill>
              </a:rPr>
              <a:t>контурні карти</a:t>
            </a:r>
            <a:r>
              <a:rPr lang="uk-UA" sz="2400" dirty="0"/>
              <a:t>, що додаються до кожного варіанта у відповідності із завданням. </a:t>
            </a:r>
            <a:endParaRPr lang="ru-RU" sz="2400" dirty="0"/>
          </a:p>
          <a:p>
            <a:pPr algn="just"/>
            <a:r>
              <a:rPr lang="uk-UA" sz="2400" dirty="0"/>
              <a:t>Відповіді на </a:t>
            </a:r>
            <a:r>
              <a:rPr lang="uk-UA" sz="2400" dirty="0">
                <a:solidFill>
                  <a:srgbClr val="FF0000"/>
                </a:solidFill>
              </a:rPr>
              <a:t>завдання відкритого типу </a:t>
            </a:r>
            <a:r>
              <a:rPr lang="uk-UA" sz="2400" dirty="0"/>
              <a:t>учні виконують на окремих </a:t>
            </a:r>
            <a:r>
              <a:rPr lang="uk-UA" sz="2400" dirty="0">
                <a:solidFill>
                  <a:srgbClr val="FF0000"/>
                </a:solidFill>
              </a:rPr>
              <a:t>проштампованих</a:t>
            </a:r>
            <a:r>
              <a:rPr lang="uk-UA" sz="2400" dirty="0"/>
              <a:t> навчальним закладом </a:t>
            </a:r>
            <a:r>
              <a:rPr lang="uk-UA" sz="2400" dirty="0">
                <a:solidFill>
                  <a:srgbClr val="FF0000"/>
                </a:solidFill>
              </a:rPr>
              <a:t>аркушах</a:t>
            </a:r>
            <a:r>
              <a:rPr lang="uk-UA" sz="2400" dirty="0"/>
              <a:t>, що додаються до заготовлених бланків відповідей.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223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Іноземна</a:t>
            </a:r>
            <a:r>
              <a:rPr lang="ru-RU" dirty="0" smtClean="0"/>
              <a:t> </a:t>
            </a:r>
            <a:r>
              <a:rPr lang="ru-RU" dirty="0" err="1" smtClean="0"/>
              <a:t>мова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/>
              <a:t>«</a:t>
            </a:r>
            <a:r>
              <a:rPr lang="ru-RU" sz="2000" dirty="0" err="1"/>
              <a:t>Збірник</a:t>
            </a:r>
            <a:r>
              <a:rPr lang="ru-RU" sz="2000" dirty="0"/>
              <a:t> </a:t>
            </a:r>
            <a:r>
              <a:rPr lang="ru-RU" sz="2000" dirty="0" err="1"/>
              <a:t>завдань</a:t>
            </a:r>
            <a:r>
              <a:rPr lang="ru-RU" sz="2000" dirty="0"/>
              <a:t> для </a:t>
            </a:r>
            <a:r>
              <a:rPr lang="ru-RU" sz="2000" dirty="0" err="1"/>
              <a:t>державної</a:t>
            </a:r>
            <a:r>
              <a:rPr lang="ru-RU" sz="2000" dirty="0"/>
              <a:t> </a:t>
            </a:r>
            <a:r>
              <a:rPr lang="ru-RU" sz="2000" dirty="0" err="1"/>
              <a:t>підсумкової</a:t>
            </a:r>
            <a:r>
              <a:rPr lang="ru-RU" sz="2000" dirty="0"/>
              <a:t> </a:t>
            </a:r>
            <a:r>
              <a:rPr lang="ru-RU" sz="2000" dirty="0" err="1"/>
              <a:t>атестації</a:t>
            </a:r>
            <a:r>
              <a:rPr lang="ru-RU" sz="2000" dirty="0"/>
              <a:t> з </a:t>
            </a:r>
            <a:r>
              <a:rPr lang="ru-RU" sz="2000" dirty="0" err="1">
                <a:solidFill>
                  <a:srgbClr val="FF0000"/>
                </a:solidFill>
              </a:rPr>
              <a:t>англійської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мови</a:t>
            </a:r>
            <a:r>
              <a:rPr lang="ru-RU" sz="2000" dirty="0"/>
              <a:t>. 9 </a:t>
            </a:r>
            <a:r>
              <a:rPr lang="ru-RU" sz="2000" dirty="0" err="1"/>
              <a:t>клас</a:t>
            </a:r>
            <a:r>
              <a:rPr lang="ru-RU" sz="2000" dirty="0"/>
              <a:t>» (авт. Коваленко О. Я., </a:t>
            </a:r>
            <a:r>
              <a:rPr lang="ru-RU" sz="2000" dirty="0" err="1"/>
              <a:t>Чепурна</a:t>
            </a:r>
            <a:r>
              <a:rPr lang="ru-RU" sz="2000" dirty="0"/>
              <a:t> О. В., Ворон Г. Л., </a:t>
            </a:r>
            <a:r>
              <a:rPr lang="ru-RU" sz="2000" dirty="0" err="1"/>
              <a:t>Шопулко</a:t>
            </a:r>
            <a:r>
              <a:rPr lang="ru-RU" sz="2000" dirty="0"/>
              <a:t> М. Н. – К.: Центр </a:t>
            </a:r>
            <a:r>
              <a:rPr lang="ru-RU" sz="2000" dirty="0" err="1"/>
              <a:t>навчально-методичної</a:t>
            </a:r>
            <a:r>
              <a:rPr lang="ru-RU" sz="2000" dirty="0"/>
              <a:t> </a:t>
            </a:r>
            <a:r>
              <a:rPr lang="ru-RU" sz="2000" dirty="0" err="1"/>
              <a:t>літератури</a:t>
            </a:r>
            <a:r>
              <a:rPr lang="ru-RU" sz="2000" dirty="0"/>
              <a:t>, 2013);</a:t>
            </a:r>
          </a:p>
          <a:p>
            <a:r>
              <a:rPr lang="ru-RU" sz="2000" dirty="0"/>
              <a:t>«</a:t>
            </a:r>
            <a:r>
              <a:rPr lang="ru-RU" sz="2000" dirty="0" err="1"/>
              <a:t>Збірник</a:t>
            </a:r>
            <a:r>
              <a:rPr lang="ru-RU" sz="2000" dirty="0"/>
              <a:t> </a:t>
            </a:r>
            <a:r>
              <a:rPr lang="ru-RU" sz="2000" dirty="0" err="1"/>
              <a:t>завдань</a:t>
            </a:r>
            <a:r>
              <a:rPr lang="ru-RU" sz="2000" dirty="0"/>
              <a:t> для </a:t>
            </a:r>
            <a:r>
              <a:rPr lang="ru-RU" sz="2000" dirty="0" err="1"/>
              <a:t>державної</a:t>
            </a:r>
            <a:r>
              <a:rPr lang="ru-RU" sz="2000" dirty="0"/>
              <a:t> </a:t>
            </a:r>
            <a:r>
              <a:rPr lang="ru-RU" sz="2000" dirty="0" err="1"/>
              <a:t>підсумкової</a:t>
            </a:r>
            <a:r>
              <a:rPr lang="ru-RU" sz="2000" dirty="0"/>
              <a:t> </a:t>
            </a:r>
            <a:r>
              <a:rPr lang="ru-RU" sz="2000" dirty="0" err="1"/>
              <a:t>атестації</a:t>
            </a:r>
            <a:r>
              <a:rPr lang="ru-RU" sz="2000" dirty="0"/>
              <a:t> з </a:t>
            </a:r>
            <a:r>
              <a:rPr lang="ru-RU" sz="2000" dirty="0" err="1">
                <a:solidFill>
                  <a:srgbClr val="FF0000"/>
                </a:solidFill>
              </a:rPr>
              <a:t>німецької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мови</a:t>
            </a:r>
            <a:r>
              <a:rPr lang="ru-RU" sz="2000" dirty="0"/>
              <a:t>. 9 </a:t>
            </a:r>
            <a:r>
              <a:rPr lang="ru-RU" sz="2000" dirty="0" err="1"/>
              <a:t>клас</a:t>
            </a:r>
            <a:r>
              <a:rPr lang="ru-RU" sz="2000" dirty="0"/>
              <a:t>» (авт. Коваленко О. Я., Горбач Л. В., </a:t>
            </a:r>
            <a:r>
              <a:rPr lang="ru-RU" sz="2000" dirty="0" err="1"/>
              <a:t>Трінька</a:t>
            </a:r>
            <a:r>
              <a:rPr lang="ru-RU" sz="2000" dirty="0"/>
              <a:t> Г. Ю. – К.: Центр </a:t>
            </a:r>
            <a:r>
              <a:rPr lang="ru-RU" sz="2000" dirty="0" err="1"/>
              <a:t>навчально-методичної</a:t>
            </a:r>
            <a:r>
              <a:rPr lang="ru-RU" sz="2000" dirty="0"/>
              <a:t> </a:t>
            </a:r>
            <a:r>
              <a:rPr lang="ru-RU" sz="2000" dirty="0" err="1"/>
              <a:t>літератури</a:t>
            </a:r>
            <a:r>
              <a:rPr lang="ru-RU" sz="2000" dirty="0"/>
              <a:t>, 2013);</a:t>
            </a:r>
          </a:p>
          <a:p>
            <a:r>
              <a:rPr lang="ru-RU" sz="2000" dirty="0"/>
              <a:t>«</a:t>
            </a:r>
            <a:r>
              <a:rPr lang="ru-RU" sz="2000" dirty="0" err="1"/>
              <a:t>Збірник</a:t>
            </a:r>
            <a:r>
              <a:rPr lang="ru-RU" sz="2000" dirty="0"/>
              <a:t> </a:t>
            </a:r>
            <a:r>
              <a:rPr lang="ru-RU" sz="2000" dirty="0" err="1"/>
              <a:t>завдань</a:t>
            </a:r>
            <a:r>
              <a:rPr lang="ru-RU" sz="2000" dirty="0"/>
              <a:t> для </a:t>
            </a:r>
            <a:r>
              <a:rPr lang="ru-RU" sz="2000" dirty="0" err="1"/>
              <a:t>державної</a:t>
            </a:r>
            <a:r>
              <a:rPr lang="ru-RU" sz="2000" dirty="0"/>
              <a:t> </a:t>
            </a:r>
            <a:r>
              <a:rPr lang="ru-RU" sz="2000" dirty="0" err="1"/>
              <a:t>підсумкової</a:t>
            </a:r>
            <a:r>
              <a:rPr lang="ru-RU" sz="2000" dirty="0"/>
              <a:t> </a:t>
            </a:r>
            <a:r>
              <a:rPr lang="ru-RU" sz="2000" dirty="0" err="1"/>
              <a:t>атестації</a:t>
            </a:r>
            <a:r>
              <a:rPr lang="ru-RU" sz="2000" dirty="0"/>
              <a:t> з </a:t>
            </a:r>
            <a:r>
              <a:rPr lang="ru-RU" sz="2000" dirty="0" err="1">
                <a:solidFill>
                  <a:srgbClr val="FF0000"/>
                </a:solidFill>
              </a:rPr>
              <a:t>французької</a:t>
            </a:r>
            <a:r>
              <a:rPr lang="ru-RU" sz="2000" dirty="0">
                <a:solidFill>
                  <a:srgbClr val="FF0000"/>
                </a:solidFill>
              </a:rPr>
              <a:t> та </a:t>
            </a:r>
            <a:r>
              <a:rPr lang="ru-RU" sz="2000" dirty="0" err="1">
                <a:solidFill>
                  <a:srgbClr val="FF0000"/>
                </a:solidFill>
              </a:rPr>
              <a:t>іспанської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мов</a:t>
            </a:r>
            <a:r>
              <a:rPr lang="ru-RU" sz="2000" dirty="0"/>
              <a:t>. 9 </a:t>
            </a:r>
            <a:r>
              <a:rPr lang="ru-RU" sz="2000" dirty="0" err="1"/>
              <a:t>клас</a:t>
            </a:r>
            <a:r>
              <a:rPr lang="ru-RU" sz="2000" dirty="0"/>
              <a:t>» (авт. Коваленко О. Я., Клименко Ю. М.,            </a:t>
            </a:r>
            <a:r>
              <a:rPr lang="ru-RU" sz="2000" dirty="0" err="1"/>
              <a:t>Файзуліна</a:t>
            </a:r>
            <a:r>
              <a:rPr lang="ru-RU" sz="2000" dirty="0"/>
              <a:t> Л. М., </a:t>
            </a:r>
            <a:r>
              <a:rPr lang="ru-RU" sz="2000" dirty="0" err="1"/>
              <a:t>Костилев</a:t>
            </a:r>
            <a:r>
              <a:rPr lang="ru-RU" sz="2000" dirty="0"/>
              <a:t> А. І., </a:t>
            </a:r>
            <a:r>
              <a:rPr lang="ru-RU" sz="2000" dirty="0" err="1"/>
              <a:t>Плієнко</a:t>
            </a:r>
            <a:r>
              <a:rPr lang="ru-RU" sz="2000" dirty="0"/>
              <a:t> В. П. – К.: Центр </a:t>
            </a:r>
            <a:r>
              <a:rPr lang="ru-RU" sz="2000" dirty="0" err="1"/>
              <a:t>навчально-методичної</a:t>
            </a:r>
            <a:r>
              <a:rPr lang="ru-RU" sz="2000" dirty="0"/>
              <a:t> </a:t>
            </a:r>
            <a:r>
              <a:rPr lang="ru-RU" sz="2000" dirty="0" err="1"/>
              <a:t>літератури</a:t>
            </a:r>
            <a:r>
              <a:rPr lang="ru-RU" sz="2000" dirty="0"/>
              <a:t>, 2013).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958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Посібники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dirty="0"/>
              <a:t>містять 100 варіантів білетів з англійської мови; по 50 варіантів з німецької, французької та 20 з іспанської мов. </a:t>
            </a:r>
            <a:endParaRPr lang="ru-RU" dirty="0"/>
          </a:p>
          <a:p>
            <a:pPr algn="just"/>
            <a:r>
              <a:rPr lang="uk-UA" dirty="0">
                <a:solidFill>
                  <a:srgbClr val="FF0000"/>
                </a:solidFill>
              </a:rPr>
              <a:t>Кількість білетів добирається вчителями </a:t>
            </a:r>
            <a:r>
              <a:rPr lang="uk-UA" dirty="0" smtClean="0"/>
              <a:t>ЗНЗ відповідно </a:t>
            </a:r>
            <a:r>
              <a:rPr lang="uk-UA" dirty="0"/>
              <a:t>до типу навчального закладу (загальноосвітній навчальний заклад чи спеціалізована школа з поглибленим вивченням іноземних мов) та кількості учнів у класі.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95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Іноземна</a:t>
            </a:r>
            <a:r>
              <a:rPr lang="ru-RU" dirty="0"/>
              <a:t> </a:t>
            </a:r>
            <a:r>
              <a:rPr lang="ru-RU" dirty="0" err="1"/>
              <a:t>мова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Державна</a:t>
            </a:r>
            <a:r>
              <a:rPr lang="ru-RU" dirty="0"/>
              <a:t> </a:t>
            </a:r>
            <a:r>
              <a:rPr lang="ru-RU" dirty="0" err="1"/>
              <a:t>підсумкова</a:t>
            </a:r>
            <a:r>
              <a:rPr lang="ru-RU" dirty="0"/>
              <a:t> </a:t>
            </a:r>
            <a:r>
              <a:rPr lang="ru-RU" dirty="0" err="1" smtClean="0"/>
              <a:t>атестація</a:t>
            </a:r>
            <a:r>
              <a:rPr lang="ru-RU" dirty="0" smtClean="0"/>
              <a:t>, </a:t>
            </a:r>
            <a:r>
              <a:rPr lang="ru-RU" dirty="0"/>
              <a:t>як і в </a:t>
            </a:r>
            <a:r>
              <a:rPr lang="ru-RU" dirty="0" err="1"/>
              <a:t>попередні</a:t>
            </a:r>
            <a:r>
              <a:rPr lang="ru-RU" dirty="0"/>
              <a:t> роки, </a:t>
            </a:r>
            <a:r>
              <a:rPr lang="ru-RU" dirty="0" err="1"/>
              <a:t>проводитиметься</a:t>
            </a:r>
            <a:r>
              <a:rPr lang="ru-RU" dirty="0"/>
              <a:t> за </a:t>
            </a:r>
            <a:r>
              <a:rPr lang="ru-RU" dirty="0" err="1"/>
              <a:t>білетами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містять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 </a:t>
            </a:r>
            <a:r>
              <a:rPr lang="ru-RU" dirty="0" err="1"/>
              <a:t>трьох</a:t>
            </a:r>
            <a:r>
              <a:rPr lang="ru-RU" dirty="0"/>
              <a:t> </a:t>
            </a:r>
            <a:r>
              <a:rPr lang="ru-RU" dirty="0" err="1"/>
              <a:t>видів</a:t>
            </a:r>
            <a:r>
              <a:rPr lang="ru-RU" dirty="0"/>
              <a:t>: </a:t>
            </a:r>
            <a:endParaRPr lang="ru-RU" dirty="0" smtClean="0"/>
          </a:p>
          <a:p>
            <a:pPr algn="just"/>
            <a:r>
              <a:rPr lang="ru-RU" dirty="0" err="1" smtClean="0">
                <a:solidFill>
                  <a:srgbClr val="FF0000"/>
                </a:solidFill>
              </a:rPr>
              <a:t>читання</a:t>
            </a:r>
            <a:r>
              <a:rPr lang="ru-RU" dirty="0" smtClean="0"/>
              <a:t>  </a:t>
            </a:r>
            <a:r>
              <a:rPr lang="ru-RU" dirty="0"/>
              <a:t>тексту та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/>
              <a:t>післятекстового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; </a:t>
            </a:r>
            <a:endParaRPr lang="ru-RU" dirty="0" smtClean="0"/>
          </a:p>
          <a:p>
            <a:pPr algn="just"/>
            <a:r>
              <a:rPr lang="ru-RU" dirty="0" err="1" smtClean="0">
                <a:solidFill>
                  <a:srgbClr val="FF0000"/>
                </a:solidFill>
              </a:rPr>
              <a:t>письмова</a:t>
            </a:r>
            <a:r>
              <a:rPr lang="ru-RU" dirty="0" smtClean="0"/>
              <a:t> </a:t>
            </a:r>
            <a:r>
              <a:rPr lang="ru-RU" dirty="0"/>
              <a:t>робота; </a:t>
            </a:r>
            <a:endParaRPr lang="ru-RU" dirty="0" smtClean="0"/>
          </a:p>
          <a:p>
            <a:pPr algn="just"/>
            <a:r>
              <a:rPr lang="ru-RU" dirty="0" err="1" smtClean="0">
                <a:solidFill>
                  <a:srgbClr val="FF0000"/>
                </a:solidFill>
              </a:rPr>
              <a:t>бесіда</a:t>
            </a:r>
            <a:r>
              <a:rPr lang="ru-RU" dirty="0" smtClean="0"/>
              <a:t>  </a:t>
            </a:r>
            <a:r>
              <a:rPr lang="ru-RU" dirty="0"/>
              <a:t>за </a:t>
            </a:r>
            <a:r>
              <a:rPr lang="ru-RU" dirty="0" err="1"/>
              <a:t>пропонованими</a:t>
            </a:r>
            <a:r>
              <a:rPr lang="ru-RU" dirty="0"/>
              <a:t>  </a:t>
            </a:r>
            <a:r>
              <a:rPr lang="ru-RU" dirty="0" err="1"/>
              <a:t>ситуаціями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915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Іноземна</a:t>
            </a:r>
            <a:r>
              <a:rPr lang="ru-RU" dirty="0"/>
              <a:t> </a:t>
            </a:r>
            <a:r>
              <a:rPr lang="ru-RU" dirty="0" err="1"/>
              <a:t>мова</a:t>
            </a:r>
            <a:r>
              <a:rPr lang="ru-RU" dirty="0"/>
              <a:t> </a:t>
            </a:r>
            <a:r>
              <a:rPr lang="ru-RU" dirty="0" smtClean="0"/>
              <a:t>. </a:t>
            </a:r>
            <a:r>
              <a:rPr lang="ru-RU" dirty="0" err="1" smtClean="0"/>
              <a:t>Оформлення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ru-RU" dirty="0" err="1"/>
              <a:t>Завдання</a:t>
            </a:r>
            <a:r>
              <a:rPr lang="ru-RU" dirty="0"/>
              <a:t> </a:t>
            </a:r>
            <a:r>
              <a:rPr lang="ru-RU" dirty="0" err="1"/>
              <a:t>першого</a:t>
            </a:r>
            <a:r>
              <a:rPr lang="ru-RU" dirty="0"/>
              <a:t> та другого </a:t>
            </a:r>
            <a:r>
              <a:rPr lang="ru-RU" dirty="0" err="1"/>
              <a:t>питання</a:t>
            </a:r>
            <a:r>
              <a:rPr lang="ru-RU" dirty="0"/>
              <a:t> </a:t>
            </a:r>
            <a:r>
              <a:rPr lang="ru-RU" dirty="0" err="1"/>
              <a:t>білетів</a:t>
            </a:r>
            <a:r>
              <a:rPr lang="ru-RU" dirty="0"/>
              <a:t> </a:t>
            </a:r>
            <a:r>
              <a:rPr lang="ru-RU" dirty="0" err="1"/>
              <a:t>учні</a:t>
            </a:r>
            <a:r>
              <a:rPr lang="ru-RU" dirty="0"/>
              <a:t> </a:t>
            </a:r>
            <a:r>
              <a:rPr lang="ru-RU" dirty="0" err="1"/>
              <a:t>виконують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на </a:t>
            </a:r>
            <a:r>
              <a:rPr lang="ru-RU" dirty="0" err="1">
                <a:solidFill>
                  <a:srgbClr val="FF0000"/>
                </a:solidFill>
              </a:rPr>
              <a:t>аркушах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зі</a:t>
            </a:r>
            <a:r>
              <a:rPr lang="ru-RU" dirty="0">
                <a:solidFill>
                  <a:srgbClr val="FF0000"/>
                </a:solidFill>
              </a:rPr>
              <a:t> штампом </a:t>
            </a:r>
            <a:r>
              <a:rPr lang="ru-RU" dirty="0" err="1"/>
              <a:t>відповідного</a:t>
            </a:r>
            <a:r>
              <a:rPr lang="ru-RU" dirty="0"/>
              <a:t> </a:t>
            </a:r>
            <a:r>
              <a:rPr lang="ru-RU" dirty="0" err="1"/>
              <a:t>загальноосвітнього</a:t>
            </a:r>
            <a:r>
              <a:rPr lang="ru-RU" dirty="0"/>
              <a:t> </a:t>
            </a:r>
            <a:r>
              <a:rPr lang="ru-RU" dirty="0" err="1"/>
              <a:t>навчального</a:t>
            </a:r>
            <a:r>
              <a:rPr lang="ru-RU" dirty="0"/>
              <a:t> закладу</a:t>
            </a:r>
          </a:p>
        </p:txBody>
      </p:sp>
    </p:spTree>
    <p:extLst>
      <p:ext uri="{BB962C8B-B14F-4D97-AF65-F5344CB8AC3E}">
        <p14:creationId xmlns:p14="http://schemas.microsoft.com/office/powerpoint/2010/main" val="286054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Іноземна</a:t>
            </a:r>
            <a:r>
              <a:rPr lang="ru-RU" dirty="0"/>
              <a:t> </a:t>
            </a:r>
            <a:r>
              <a:rPr lang="ru-RU" dirty="0" err="1"/>
              <a:t>мова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На </a:t>
            </a:r>
            <a:r>
              <a:rPr lang="ru-RU" sz="3200" dirty="0" err="1"/>
              <a:t>виконання</a:t>
            </a:r>
            <a:r>
              <a:rPr lang="ru-RU" sz="3200" dirty="0"/>
              <a:t> </a:t>
            </a:r>
            <a:r>
              <a:rPr lang="ru-RU" sz="3200" dirty="0" err="1"/>
              <a:t>письмової</a:t>
            </a:r>
            <a:r>
              <a:rPr lang="ru-RU" sz="3200" dirty="0"/>
              <a:t> </a:t>
            </a:r>
            <a:r>
              <a:rPr lang="ru-RU" sz="3200" dirty="0" err="1"/>
              <a:t>частини</a:t>
            </a:r>
            <a:r>
              <a:rPr lang="ru-RU" sz="3200" dirty="0"/>
              <a:t> (</a:t>
            </a:r>
            <a:r>
              <a:rPr lang="ru-RU" sz="3200" dirty="0" err="1"/>
              <a:t>використання</a:t>
            </a:r>
            <a:r>
              <a:rPr lang="ru-RU" sz="3200" dirty="0"/>
              <a:t> </a:t>
            </a:r>
            <a:r>
              <a:rPr lang="ru-RU" sz="3200" dirty="0" err="1"/>
              <a:t>мови</a:t>
            </a:r>
            <a:r>
              <a:rPr lang="ru-RU" sz="3200" dirty="0"/>
              <a:t>, </a:t>
            </a:r>
            <a:r>
              <a:rPr lang="ru-RU" sz="3200" dirty="0" err="1"/>
              <a:t>читання</a:t>
            </a:r>
            <a:r>
              <a:rPr lang="ru-RU" sz="3200" dirty="0"/>
              <a:t> та письмо) та </a:t>
            </a:r>
            <a:r>
              <a:rPr lang="ru-RU" sz="3200" dirty="0" err="1"/>
              <a:t>усної</a:t>
            </a:r>
            <a:r>
              <a:rPr lang="ru-RU" sz="3200" dirty="0"/>
              <a:t> (</a:t>
            </a:r>
            <a:r>
              <a:rPr lang="ru-RU" sz="3200" dirty="0" err="1"/>
              <a:t>говоріння</a:t>
            </a:r>
            <a:r>
              <a:rPr lang="ru-RU" sz="3200" dirty="0"/>
              <a:t>) </a:t>
            </a:r>
            <a:r>
              <a:rPr lang="ru-RU" sz="3200" dirty="0" err="1"/>
              <a:t>передбачено</a:t>
            </a:r>
            <a:r>
              <a:rPr lang="ru-RU" sz="3200" dirty="0"/>
              <a:t> </a:t>
            </a:r>
            <a:endParaRPr lang="ru-RU" sz="3200" dirty="0" smtClean="0"/>
          </a:p>
          <a:p>
            <a:pPr marL="0" indent="0" algn="ctr">
              <a:buNone/>
            </a:pPr>
            <a:r>
              <a:rPr lang="ru-RU" sz="3200" dirty="0" smtClean="0">
                <a:solidFill>
                  <a:srgbClr val="FF0000"/>
                </a:solidFill>
              </a:rPr>
              <a:t>35</a:t>
            </a:r>
            <a:r>
              <a:rPr lang="ru-RU" sz="3200" dirty="0" smtClean="0"/>
              <a:t> </a:t>
            </a:r>
            <a:r>
              <a:rPr lang="ru-RU" sz="3200" dirty="0" err="1"/>
              <a:t>хвилин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2354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Російська мова </a:t>
            </a:r>
            <a:r>
              <a:rPr lang="uk-UA" sz="2800" dirty="0" smtClean="0"/>
              <a:t>(ЗНЗ </a:t>
            </a:r>
            <a:r>
              <a:rPr lang="uk-UA" sz="2800" dirty="0" smtClean="0">
                <a:solidFill>
                  <a:srgbClr val="FF0000"/>
                </a:solidFill>
              </a:rPr>
              <a:t>з російською мовою навчання</a:t>
            </a:r>
            <a:r>
              <a:rPr lang="uk-UA" sz="2800" dirty="0" smtClean="0"/>
              <a:t>)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dirty="0"/>
              <a:t>«Збірник диктантів для державної підсумкової атестації з російської мови для загальноосвітніх навчальних закладів з навчанням російською мовою. 9 клас» (</a:t>
            </a:r>
            <a:r>
              <a:rPr lang="uk-UA" dirty="0" err="1"/>
              <a:t>укл</a:t>
            </a:r>
            <a:r>
              <a:rPr lang="uk-UA" dirty="0"/>
              <a:t>. Бикова К. І., </a:t>
            </a:r>
            <a:r>
              <a:rPr lang="uk-UA" dirty="0" err="1"/>
              <a:t>Кошкіна</a:t>
            </a:r>
            <a:r>
              <a:rPr lang="uk-UA" dirty="0"/>
              <a:t> Ж. О. – К.: Центр навчально-методичної літератури, </a:t>
            </a:r>
            <a:r>
              <a:rPr lang="uk-UA" dirty="0" smtClean="0"/>
              <a:t>2013)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678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Українська мова</a:t>
            </a:r>
            <a:endParaRPr lang="en-US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601788"/>
            <a:ext cx="7824788" cy="4570412"/>
          </a:xfrm>
        </p:spPr>
        <p:txBody>
          <a:bodyPr/>
          <a:lstStyle/>
          <a:p>
            <a:r>
              <a:rPr lang="uk-UA" dirty="0"/>
              <a:t>«Збірник завдань для державної підсумкової атестації  з української мови для загальноосвітніх навчальних закладів з навчанням українською мовою. 4 клас» (авт. Пономарьова К.І., Гайова Л.А.). </a:t>
            </a:r>
            <a:endParaRPr lang="ru-RU" dirty="0"/>
          </a:p>
          <a:p>
            <a:pPr lvl="1">
              <a:lnSpc>
                <a:spcPct val="80000"/>
              </a:lnSpc>
            </a:pPr>
            <a:endParaRPr lang="en-US" sz="2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Російська </a:t>
            </a:r>
            <a:r>
              <a:rPr lang="uk-UA" dirty="0" smtClean="0"/>
              <a:t>мова (</a:t>
            </a:r>
            <a:r>
              <a:rPr lang="ru-RU" dirty="0"/>
              <a:t>1 </a:t>
            </a:r>
            <a:r>
              <a:rPr lang="ru-RU" dirty="0" err="1"/>
              <a:t>астрономічна</a:t>
            </a:r>
            <a:r>
              <a:rPr lang="ru-RU" dirty="0"/>
              <a:t> година</a:t>
            </a:r>
            <a:r>
              <a:rPr lang="uk-UA" dirty="0" smtClean="0"/>
              <a:t>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ru-RU" dirty="0" err="1"/>
              <a:t>Тексти</a:t>
            </a:r>
            <a:r>
              <a:rPr lang="ru-RU" dirty="0"/>
              <a:t> </a:t>
            </a:r>
            <a:r>
              <a:rPr lang="ru-RU" dirty="0" err="1"/>
              <a:t>диктантів</a:t>
            </a:r>
            <a:r>
              <a:rPr lang="ru-RU" dirty="0"/>
              <a:t> для </a:t>
            </a:r>
            <a:r>
              <a:rPr lang="ru-RU" dirty="0" err="1"/>
              <a:t>проведення</a:t>
            </a:r>
            <a:r>
              <a:rPr lang="ru-RU" dirty="0"/>
              <a:t>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 smtClean="0"/>
              <a:t>атестації</a:t>
            </a:r>
            <a:r>
              <a:rPr lang="ru-RU" dirty="0" smtClean="0"/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визначаються</a:t>
            </a:r>
            <a:r>
              <a:rPr lang="ru-RU" dirty="0" smtClean="0">
                <a:solidFill>
                  <a:srgbClr val="FF0000"/>
                </a:solidFill>
              </a:rPr>
              <a:t> Департаментом науки і </a:t>
            </a:r>
            <a:r>
              <a:rPr lang="ru-RU" dirty="0" err="1" smtClean="0">
                <a:solidFill>
                  <a:srgbClr val="FF0000"/>
                </a:solidFill>
              </a:rPr>
              <a:t>освіти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9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Українська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проводиться у </a:t>
            </a:r>
            <a:r>
              <a:rPr lang="ru-RU" dirty="0" err="1">
                <a:solidFill>
                  <a:srgbClr val="FF0000"/>
                </a:solidFill>
              </a:rPr>
              <a:t>письмовій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формі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за «</a:t>
            </a:r>
            <a:r>
              <a:rPr lang="ru-RU" dirty="0" err="1" smtClean="0"/>
              <a:t>Збірником</a:t>
            </a:r>
            <a:r>
              <a:rPr lang="ru-RU" dirty="0" smtClean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української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. 9 </a:t>
            </a:r>
            <a:r>
              <a:rPr lang="ru-RU" dirty="0" err="1"/>
              <a:t>клас</a:t>
            </a:r>
            <a:r>
              <a:rPr lang="ru-RU" dirty="0"/>
              <a:t>» (авт. Коваленко Л. Т., Михайлова Н. В.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2013) </a:t>
            </a:r>
            <a:endParaRPr lang="ru-RU" dirty="0" smtClean="0"/>
          </a:p>
          <a:p>
            <a:r>
              <a:rPr lang="ru-RU" dirty="0" err="1" smtClean="0">
                <a:solidFill>
                  <a:srgbClr val="FF0000"/>
                </a:solidFill>
              </a:rPr>
              <a:t>або</a:t>
            </a:r>
            <a:r>
              <a:rPr lang="ru-RU" dirty="0" smtClean="0"/>
              <a:t> </a:t>
            </a:r>
            <a:r>
              <a:rPr lang="ru-RU" dirty="0" err="1"/>
              <a:t>усно</a:t>
            </a:r>
            <a:r>
              <a:rPr lang="ru-RU" dirty="0"/>
              <a:t> за </a:t>
            </a:r>
            <a:r>
              <a:rPr lang="ru-RU" dirty="0" err="1"/>
              <a:t>білетами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3379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Українська</a:t>
            </a:r>
            <a:r>
              <a:rPr lang="ru-RU" dirty="0"/>
              <a:t> </a:t>
            </a:r>
            <a:r>
              <a:rPr lang="ru-RU" dirty="0" err="1"/>
              <a:t>література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dirty="0"/>
              <a:t>У збірнику представлено 20 варіантів завдань у тестовій формі, однакових за структурою та складністю. </a:t>
            </a:r>
            <a:endParaRPr lang="uk-UA" dirty="0" smtClean="0"/>
          </a:p>
          <a:p>
            <a:pPr algn="just"/>
            <a:r>
              <a:rPr lang="uk-UA" dirty="0"/>
              <a:t>Навчальні заклади визначають не менше </a:t>
            </a:r>
            <a:r>
              <a:rPr lang="uk-UA" dirty="0" smtClean="0"/>
              <a:t>10-ти </a:t>
            </a:r>
            <a:r>
              <a:rPr lang="uk-UA" dirty="0"/>
              <a:t>варіантів атестаційних робіт для кожного класу. </a:t>
            </a:r>
            <a:endParaRPr lang="uk-UA" dirty="0" smtClean="0"/>
          </a:p>
          <a:p>
            <a:pPr algn="just"/>
            <a:r>
              <a:rPr lang="uk-UA" dirty="0" smtClean="0"/>
              <a:t>Якщо </a:t>
            </a:r>
            <a:r>
              <a:rPr lang="uk-UA" dirty="0"/>
              <a:t>кількість учнів менша десяти, кожен з них отримує окремий варіант.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168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Українська</a:t>
            </a:r>
            <a:r>
              <a:rPr lang="ru-RU" dirty="0"/>
              <a:t> </a:t>
            </a:r>
            <a:r>
              <a:rPr lang="ru-RU" dirty="0" err="1"/>
              <a:t>література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uk-UA" dirty="0"/>
              <a:t>Кожен тест складається </a:t>
            </a:r>
            <a:r>
              <a:rPr lang="uk-UA" dirty="0" smtClean="0"/>
              <a:t>із </a:t>
            </a:r>
            <a:r>
              <a:rPr lang="uk-UA" dirty="0"/>
              <a:t>25 завдань різної </a:t>
            </a:r>
            <a:r>
              <a:rPr lang="uk-UA" dirty="0" smtClean="0"/>
              <a:t>форми </a:t>
            </a:r>
            <a:r>
              <a:rPr lang="uk-UA" dirty="0"/>
              <a:t>та завдання відкритої форми </a:t>
            </a:r>
            <a:r>
              <a:rPr lang="uk-UA" dirty="0" smtClean="0"/>
              <a:t>(</a:t>
            </a:r>
            <a:r>
              <a:rPr lang="uk-UA" dirty="0"/>
              <a:t>обсяг відповіді – від 100 до 200 слів</a:t>
            </a:r>
            <a:r>
              <a:rPr lang="uk-UA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610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Українська</a:t>
            </a:r>
            <a:r>
              <a:rPr lang="ru-RU" dirty="0"/>
              <a:t> </a:t>
            </a:r>
            <a:r>
              <a:rPr lang="ru-RU" dirty="0" err="1"/>
              <a:t>література</a:t>
            </a:r>
            <a:r>
              <a:rPr lang="ru-RU" dirty="0"/>
              <a:t> </a:t>
            </a:r>
            <a:r>
              <a:rPr lang="ru-RU" dirty="0" smtClean="0"/>
              <a:t>. </a:t>
            </a:r>
            <a:r>
              <a:rPr lang="ru-RU" dirty="0" err="1"/>
              <a:t>Тривалість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 у </a:t>
            </a:r>
            <a:r>
              <a:rPr lang="ru-RU" dirty="0" err="1"/>
              <a:t>письмовій</a:t>
            </a:r>
            <a:r>
              <a:rPr lang="ru-RU" dirty="0"/>
              <a:t> </a:t>
            </a:r>
            <a:r>
              <a:rPr lang="ru-RU" dirty="0" err="1"/>
              <a:t>формі</a:t>
            </a:r>
            <a:r>
              <a:rPr lang="ru-RU" dirty="0"/>
              <a:t> — </a:t>
            </a:r>
            <a:r>
              <a:rPr lang="ru-RU" dirty="0">
                <a:solidFill>
                  <a:srgbClr val="FF0000"/>
                </a:solidFill>
              </a:rPr>
              <a:t>90</a:t>
            </a:r>
            <a:r>
              <a:rPr lang="ru-RU" dirty="0"/>
              <a:t> </a:t>
            </a:r>
            <a:r>
              <a:rPr lang="ru-RU" dirty="0" err="1"/>
              <a:t>хвилин</a:t>
            </a:r>
            <a:r>
              <a:rPr lang="ru-RU" dirty="0"/>
              <a:t> </a:t>
            </a:r>
            <a:endParaRPr lang="ru-RU" dirty="0" smtClean="0"/>
          </a:p>
          <a:p>
            <a:pPr algn="ctr">
              <a:lnSpc>
                <a:spcPct val="150000"/>
              </a:lnSpc>
            </a:pPr>
            <a:r>
              <a:rPr lang="ru-RU" dirty="0" smtClean="0"/>
              <a:t>час </a:t>
            </a:r>
            <a:r>
              <a:rPr lang="ru-RU" dirty="0"/>
              <a:t>на </a:t>
            </a:r>
            <a:r>
              <a:rPr lang="ru-RU" dirty="0" err="1"/>
              <a:t>вступну</a:t>
            </a:r>
            <a:r>
              <a:rPr lang="ru-RU" dirty="0"/>
              <a:t> </a:t>
            </a:r>
            <a:r>
              <a:rPr lang="ru-RU" dirty="0" err="1"/>
              <a:t>бесіду</a:t>
            </a:r>
            <a:r>
              <a:rPr lang="ru-RU" dirty="0"/>
              <a:t> та </a:t>
            </a:r>
            <a:r>
              <a:rPr lang="ru-RU" dirty="0" err="1"/>
              <a:t>інструктаж</a:t>
            </a:r>
            <a:r>
              <a:rPr lang="ru-RU" dirty="0"/>
              <a:t> не </a:t>
            </a:r>
            <a:r>
              <a:rPr lang="ru-RU" dirty="0" err="1" smtClean="0"/>
              <a:t>враховується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334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Світова література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У </a:t>
            </a:r>
            <a:r>
              <a:rPr lang="uk-UA" dirty="0"/>
              <a:t>письмовій формі </a:t>
            </a:r>
            <a:r>
              <a:rPr lang="uk-UA" dirty="0" smtClean="0"/>
              <a:t> -  за </a:t>
            </a:r>
            <a:r>
              <a:rPr lang="uk-UA" dirty="0"/>
              <a:t>«Збірником завдань для державної підсумкової атестації зі світової літератури. </a:t>
            </a:r>
            <a:r>
              <a:rPr lang="ru-RU" dirty="0"/>
              <a:t>9 </a:t>
            </a:r>
            <a:r>
              <a:rPr lang="ru-RU" dirty="0" err="1"/>
              <a:t>клас</a:t>
            </a:r>
            <a:r>
              <a:rPr lang="ru-RU" dirty="0"/>
              <a:t>» (авт. </a:t>
            </a:r>
            <a:r>
              <a:rPr lang="ru-RU" dirty="0" err="1"/>
              <a:t>Фоміна</a:t>
            </a:r>
            <a:r>
              <a:rPr lang="ru-RU" dirty="0"/>
              <a:t> С. П., </a:t>
            </a:r>
            <a:r>
              <a:rPr lang="ru-RU" dirty="0" err="1"/>
              <a:t>Таранік</a:t>
            </a:r>
            <a:r>
              <a:rPr lang="ru-RU" dirty="0"/>
              <a:t>-Ткачук К. В.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2013) </a:t>
            </a:r>
            <a:endParaRPr lang="ru-RU" dirty="0" smtClean="0"/>
          </a:p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err="1" smtClean="0">
                <a:solidFill>
                  <a:srgbClr val="FF0000"/>
                </a:solidFill>
              </a:rPr>
              <a:t>або</a:t>
            </a:r>
            <a:r>
              <a:rPr lang="ru-RU" dirty="0" smtClean="0"/>
              <a:t> </a:t>
            </a:r>
            <a:r>
              <a:rPr lang="ru-RU" dirty="0"/>
              <a:t>в </a:t>
            </a:r>
            <a:r>
              <a:rPr lang="ru-RU" dirty="0" err="1"/>
              <a:t>усній</a:t>
            </a:r>
            <a:r>
              <a:rPr lang="ru-RU" dirty="0"/>
              <a:t> </a:t>
            </a:r>
            <a:r>
              <a:rPr lang="ru-RU" dirty="0" err="1"/>
              <a:t>формі</a:t>
            </a:r>
            <a:r>
              <a:rPr lang="ru-RU" dirty="0"/>
              <a:t> за </a:t>
            </a:r>
            <a:r>
              <a:rPr lang="ru-RU" dirty="0" err="1"/>
              <a:t>білетами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613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Світова література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 smtClean="0"/>
              <a:t>Збірник</a:t>
            </a:r>
            <a:r>
              <a:rPr lang="ru-RU" dirty="0" smtClean="0"/>
              <a:t> </a:t>
            </a:r>
            <a:r>
              <a:rPr lang="ru-RU" dirty="0" err="1"/>
              <a:t>містить</a:t>
            </a:r>
            <a:r>
              <a:rPr lang="ru-RU" dirty="0"/>
              <a:t> 20 </a:t>
            </a:r>
            <a:r>
              <a:rPr lang="ru-RU" dirty="0" err="1"/>
              <a:t>варіантів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Навчальні</a:t>
            </a:r>
            <a:r>
              <a:rPr lang="ru-RU" dirty="0" smtClean="0"/>
              <a:t> </a:t>
            </a:r>
            <a:r>
              <a:rPr lang="ru-RU" dirty="0" err="1"/>
              <a:t>заклади</a:t>
            </a:r>
            <a:r>
              <a:rPr lang="ru-RU" dirty="0"/>
              <a:t> </a:t>
            </a:r>
            <a:r>
              <a:rPr lang="ru-RU" dirty="0" err="1"/>
              <a:t>визначають</a:t>
            </a:r>
            <a:r>
              <a:rPr lang="ru-RU" dirty="0"/>
              <a:t> не </a:t>
            </a:r>
            <a:r>
              <a:rPr lang="ru-RU" dirty="0" err="1"/>
              <a:t>менше</a:t>
            </a:r>
            <a:r>
              <a:rPr lang="ru-RU" dirty="0"/>
              <a:t> </a:t>
            </a:r>
            <a:r>
              <a:rPr lang="ru-RU" dirty="0" smtClean="0"/>
              <a:t>10-ти </a:t>
            </a:r>
            <a:r>
              <a:rPr lang="ru-RU" dirty="0" err="1"/>
              <a:t>варіантів</a:t>
            </a:r>
            <a:r>
              <a:rPr lang="ru-RU" dirty="0"/>
              <a:t> для кожного </a:t>
            </a:r>
            <a:r>
              <a:rPr lang="ru-RU" dirty="0" err="1"/>
              <a:t>класу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</a:t>
            </a:r>
            <a:r>
              <a:rPr lang="ru-RU" dirty="0" err="1"/>
              <a:t>менша</a:t>
            </a:r>
            <a:r>
              <a:rPr lang="ru-RU" dirty="0"/>
              <a:t> десяти, </a:t>
            </a:r>
            <a:r>
              <a:rPr lang="ru-RU" dirty="0" err="1"/>
              <a:t>кожен</a:t>
            </a:r>
            <a:r>
              <a:rPr lang="ru-RU" dirty="0"/>
              <a:t> з них </a:t>
            </a:r>
            <a:r>
              <a:rPr lang="ru-RU" dirty="0" err="1"/>
              <a:t>отримує</a:t>
            </a:r>
            <a:r>
              <a:rPr lang="ru-RU" dirty="0"/>
              <a:t> </a:t>
            </a:r>
            <a:r>
              <a:rPr lang="ru-RU" dirty="0" err="1"/>
              <a:t>окремий</a:t>
            </a:r>
            <a:r>
              <a:rPr lang="ru-RU" dirty="0"/>
              <a:t> </a:t>
            </a:r>
            <a:r>
              <a:rPr lang="ru-RU" dirty="0" err="1"/>
              <a:t>варіант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7425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Світова </a:t>
            </a:r>
            <a:r>
              <a:rPr lang="uk-UA" dirty="0" smtClean="0"/>
              <a:t>література. Тривалість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ru-RU" dirty="0"/>
              <a:t>На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</a:t>
            </a:r>
            <a:r>
              <a:rPr lang="ru-RU" dirty="0" err="1" smtClean="0"/>
              <a:t>відводиться</a:t>
            </a:r>
            <a:r>
              <a:rPr lang="ru-RU" dirty="0" smtClean="0"/>
              <a:t>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dirty="0" smtClean="0">
                <a:solidFill>
                  <a:srgbClr val="FF0000"/>
                </a:solidFill>
              </a:rPr>
              <a:t>90</a:t>
            </a:r>
            <a:r>
              <a:rPr lang="ru-RU" dirty="0" smtClean="0"/>
              <a:t> </a:t>
            </a:r>
            <a:r>
              <a:rPr lang="ru-RU" dirty="0" err="1"/>
              <a:t>хвилин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3147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Світова </a:t>
            </a:r>
            <a:r>
              <a:rPr lang="uk-UA" dirty="0" smtClean="0"/>
              <a:t>література. Оформлення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Для </a:t>
            </a:r>
            <a:r>
              <a:rPr lang="ru-RU" dirty="0" err="1"/>
              <a:t>відповіді</a:t>
            </a:r>
            <a:r>
              <a:rPr lang="ru-RU" dirty="0"/>
              <a:t> на </a:t>
            </a:r>
            <a:r>
              <a:rPr lang="ru-RU" dirty="0" err="1">
                <a:solidFill>
                  <a:srgbClr val="FF0000"/>
                </a:solidFill>
              </a:rPr>
              <a:t>тестові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 </a:t>
            </a:r>
            <a:r>
              <a:rPr lang="ru-RU" dirty="0" err="1"/>
              <a:t>використовується</a:t>
            </a:r>
            <a:r>
              <a:rPr lang="ru-RU" dirty="0"/>
              <a:t> </a:t>
            </a:r>
            <a:r>
              <a:rPr lang="ru-RU" dirty="0" err="1"/>
              <a:t>зразок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бланка</a:t>
            </a:r>
            <a:r>
              <a:rPr lang="ru-RU" dirty="0"/>
              <a:t> </a:t>
            </a:r>
            <a:r>
              <a:rPr lang="ru-RU" dirty="0" err="1"/>
              <a:t>відповідей</a:t>
            </a:r>
            <a:r>
              <a:rPr lang="ru-RU" dirty="0"/>
              <a:t>, </a:t>
            </a:r>
            <a:r>
              <a:rPr lang="ru-RU" dirty="0" err="1"/>
              <a:t>розміщений</a:t>
            </a:r>
            <a:r>
              <a:rPr lang="ru-RU" dirty="0"/>
              <a:t> на </a:t>
            </a:r>
            <a:r>
              <a:rPr lang="ru-RU" dirty="0" err="1"/>
              <a:t>останніх</a:t>
            </a:r>
            <a:r>
              <a:rPr lang="ru-RU" dirty="0"/>
              <a:t> </a:t>
            </a:r>
            <a:r>
              <a:rPr lang="ru-RU" dirty="0" err="1"/>
              <a:t>сторінках</a:t>
            </a:r>
            <a:r>
              <a:rPr lang="ru-RU" dirty="0"/>
              <a:t> </a:t>
            </a:r>
            <a:r>
              <a:rPr lang="ru-RU" dirty="0" err="1"/>
              <a:t>посібника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Відповіді</a:t>
            </a:r>
            <a:r>
              <a:rPr lang="ru-RU" dirty="0" smtClean="0"/>
              <a:t> </a:t>
            </a:r>
            <a:r>
              <a:rPr lang="ru-RU" dirty="0"/>
              <a:t>на </a:t>
            </a:r>
            <a:r>
              <a:rPr lang="ru-RU" dirty="0" err="1">
                <a:solidFill>
                  <a:srgbClr val="FF0000"/>
                </a:solidFill>
              </a:rPr>
              <a:t>завдання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відкритого</a:t>
            </a:r>
            <a:r>
              <a:rPr lang="ru-RU" dirty="0">
                <a:solidFill>
                  <a:srgbClr val="FF0000"/>
                </a:solidFill>
              </a:rPr>
              <a:t> типу</a:t>
            </a:r>
            <a:r>
              <a:rPr lang="ru-RU" dirty="0"/>
              <a:t> </a:t>
            </a:r>
            <a:r>
              <a:rPr lang="ru-RU" dirty="0" err="1"/>
              <a:t>учні</a:t>
            </a:r>
            <a:r>
              <a:rPr lang="ru-RU" dirty="0"/>
              <a:t> </a:t>
            </a:r>
            <a:r>
              <a:rPr lang="ru-RU" dirty="0" err="1"/>
              <a:t>виконують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на </a:t>
            </a:r>
            <a:r>
              <a:rPr lang="ru-RU" dirty="0" err="1">
                <a:solidFill>
                  <a:srgbClr val="FF0000"/>
                </a:solidFill>
              </a:rPr>
              <a:t>окремих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аркушах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зі</a:t>
            </a:r>
            <a:r>
              <a:rPr lang="ru-RU" dirty="0">
                <a:solidFill>
                  <a:srgbClr val="FF0000"/>
                </a:solidFill>
              </a:rPr>
              <a:t> штампом </a:t>
            </a:r>
            <a:r>
              <a:rPr lang="ru-RU" dirty="0" err="1">
                <a:solidFill>
                  <a:srgbClr val="FF0000"/>
                </a:solidFill>
              </a:rPr>
              <a:t>навчального</a:t>
            </a:r>
            <a:r>
              <a:rPr lang="ru-RU" dirty="0">
                <a:solidFill>
                  <a:srgbClr val="FF0000"/>
                </a:solidFill>
              </a:rPr>
              <a:t> закладу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додаються</a:t>
            </a:r>
            <a:r>
              <a:rPr lang="ru-RU" dirty="0"/>
              <a:t> до </a:t>
            </a:r>
            <a:r>
              <a:rPr lang="ru-RU" dirty="0" err="1"/>
              <a:t>заготовлених</a:t>
            </a:r>
            <a:r>
              <a:rPr lang="ru-RU" dirty="0"/>
              <a:t> </a:t>
            </a:r>
            <a:r>
              <a:rPr lang="ru-RU" dirty="0" err="1"/>
              <a:t>бланків</a:t>
            </a:r>
            <a:r>
              <a:rPr lang="ru-RU" dirty="0"/>
              <a:t> </a:t>
            </a:r>
            <a:r>
              <a:rPr lang="ru-RU" dirty="0" err="1"/>
              <a:t>відповідей</a:t>
            </a:r>
            <a:r>
              <a:rPr lang="ru-RU" dirty="0"/>
              <a:t>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833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</a:t>
            </a:r>
            <a:r>
              <a:rPr lang="ru-RU" dirty="0" err="1"/>
              <a:t>Література</a:t>
            </a:r>
            <a:r>
              <a:rPr lang="ru-RU" dirty="0"/>
              <a:t>» </a:t>
            </a:r>
            <a:r>
              <a:rPr lang="ru-RU" sz="3200" dirty="0"/>
              <a:t>(</a:t>
            </a:r>
            <a:r>
              <a:rPr lang="ru-RU" sz="3200" dirty="0" err="1"/>
              <a:t>російська</a:t>
            </a:r>
            <a:r>
              <a:rPr lang="ru-RU" sz="3200" dirty="0"/>
              <a:t> та </a:t>
            </a:r>
            <a:r>
              <a:rPr lang="ru-RU" sz="3200" dirty="0" err="1" smtClean="0"/>
              <a:t>світова</a:t>
            </a:r>
            <a:r>
              <a:rPr lang="ru-RU" sz="3200" dirty="0" smtClean="0"/>
              <a:t>)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у </a:t>
            </a:r>
            <a:r>
              <a:rPr lang="ru-RU" dirty="0" err="1">
                <a:solidFill>
                  <a:srgbClr val="FF0000"/>
                </a:solidFill>
              </a:rPr>
              <a:t>письмовій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формі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/>
              <a:t>- </a:t>
            </a:r>
            <a:r>
              <a:rPr lang="ru-RU" dirty="0"/>
              <a:t>за </a:t>
            </a:r>
            <a:r>
              <a:rPr lang="ru-RU" dirty="0" err="1"/>
              <a:t>посібником</a:t>
            </a:r>
            <a:r>
              <a:rPr lang="ru-RU" dirty="0"/>
              <a:t> «</a:t>
            </a: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інтегрованого</a:t>
            </a:r>
            <a:r>
              <a:rPr lang="ru-RU" dirty="0"/>
              <a:t> курсу «</a:t>
            </a:r>
            <a:r>
              <a:rPr lang="ru-RU" dirty="0" err="1"/>
              <a:t>Література</a:t>
            </a:r>
            <a:r>
              <a:rPr lang="ru-RU" dirty="0"/>
              <a:t>» (</a:t>
            </a:r>
            <a:r>
              <a:rPr lang="ru-RU" dirty="0" err="1"/>
              <a:t>російська</a:t>
            </a:r>
            <a:r>
              <a:rPr lang="ru-RU" dirty="0"/>
              <a:t> та </a:t>
            </a:r>
            <a:r>
              <a:rPr lang="ru-RU" dirty="0" err="1"/>
              <a:t>світова</a:t>
            </a:r>
            <a:r>
              <a:rPr lang="ru-RU" dirty="0"/>
              <a:t>). 9 </a:t>
            </a:r>
            <a:r>
              <a:rPr lang="ru-RU" dirty="0" err="1"/>
              <a:t>клас</a:t>
            </a:r>
            <a:r>
              <a:rPr lang="ru-RU" dirty="0"/>
              <a:t> (авт. </a:t>
            </a:r>
            <a:r>
              <a:rPr lang="ru-RU" dirty="0" err="1"/>
              <a:t>Сімакова</a:t>
            </a:r>
            <a:r>
              <a:rPr lang="ru-RU" dirty="0"/>
              <a:t> Л. А., </a:t>
            </a:r>
            <a:r>
              <a:rPr lang="ru-RU" dirty="0" err="1"/>
              <a:t>Снєгірьова</a:t>
            </a:r>
            <a:r>
              <a:rPr lang="ru-RU" dirty="0"/>
              <a:t> В. В.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</a:t>
            </a:r>
            <a:r>
              <a:rPr lang="ru-RU" dirty="0" smtClean="0"/>
              <a:t>)</a:t>
            </a:r>
          </a:p>
          <a:p>
            <a:r>
              <a:rPr lang="uk-UA" dirty="0">
                <a:solidFill>
                  <a:srgbClr val="FF0000"/>
                </a:solidFill>
              </a:rPr>
              <a:t>або</a:t>
            </a:r>
            <a:r>
              <a:rPr lang="uk-UA" dirty="0"/>
              <a:t> усно за білетами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076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Читання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/>
              <a:t>«Збірник завдань для державної підсумкової атестації з читання для загальноосвітніх навчальних закладів з навчанням українською мовою. </a:t>
            </a:r>
            <a:r>
              <a:rPr lang="ru-RU" dirty="0"/>
              <a:t>4 </a:t>
            </a:r>
            <a:r>
              <a:rPr lang="ru-RU" dirty="0" err="1"/>
              <a:t>клас</a:t>
            </a:r>
            <a:r>
              <a:rPr lang="ru-RU" dirty="0"/>
              <a:t>» (авт. </a:t>
            </a:r>
            <a:r>
              <a:rPr lang="ru-RU" dirty="0" err="1"/>
              <a:t>Вашуленко</a:t>
            </a:r>
            <a:r>
              <a:rPr lang="ru-RU" dirty="0"/>
              <a:t> О.В.)</a:t>
            </a:r>
          </a:p>
        </p:txBody>
      </p:sp>
    </p:spTree>
    <p:extLst>
      <p:ext uri="{BB962C8B-B14F-4D97-AF65-F5344CB8AC3E}">
        <p14:creationId xmlns:p14="http://schemas.microsoft.com/office/powerpoint/2010/main" val="28691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FFFF"/>
                </a:solidFill>
              </a:rPr>
              <a:t>«</a:t>
            </a:r>
            <a:r>
              <a:rPr lang="ru-RU" dirty="0" err="1">
                <a:solidFill>
                  <a:srgbClr val="FFFFFF"/>
                </a:solidFill>
              </a:rPr>
              <a:t>Література</a:t>
            </a:r>
            <a:r>
              <a:rPr lang="ru-RU" dirty="0">
                <a:solidFill>
                  <a:srgbClr val="FFFFFF"/>
                </a:solidFill>
              </a:rPr>
              <a:t>» </a:t>
            </a:r>
            <a:r>
              <a:rPr lang="ru-RU" sz="3200" dirty="0">
                <a:solidFill>
                  <a:srgbClr val="FFFFFF"/>
                </a:solidFill>
              </a:rPr>
              <a:t>(</a:t>
            </a:r>
            <a:r>
              <a:rPr lang="ru-RU" sz="3200" dirty="0" err="1">
                <a:solidFill>
                  <a:srgbClr val="FFFFFF"/>
                </a:solidFill>
              </a:rPr>
              <a:t>російська</a:t>
            </a:r>
            <a:r>
              <a:rPr lang="ru-RU" sz="3200" dirty="0">
                <a:solidFill>
                  <a:srgbClr val="FFFFFF"/>
                </a:solidFill>
              </a:rPr>
              <a:t> та </a:t>
            </a:r>
            <a:r>
              <a:rPr lang="ru-RU" sz="3200" dirty="0" err="1">
                <a:solidFill>
                  <a:srgbClr val="FFFFFF"/>
                </a:solidFill>
              </a:rPr>
              <a:t>світова</a:t>
            </a:r>
            <a:r>
              <a:rPr lang="ru-RU" sz="3200" dirty="0">
                <a:solidFill>
                  <a:srgbClr val="FFFFFF"/>
                </a:solidFill>
              </a:rPr>
              <a:t>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dirty="0"/>
              <a:t>Збірник завдань містить 10 варіантів по 15 тестових завдань різної </a:t>
            </a:r>
            <a:r>
              <a:rPr lang="uk-UA" dirty="0" smtClean="0"/>
              <a:t>форми.</a:t>
            </a:r>
          </a:p>
          <a:p>
            <a:pPr algn="just"/>
            <a:r>
              <a:rPr lang="uk-UA" dirty="0"/>
              <a:t>На виконання завдань </a:t>
            </a:r>
            <a:r>
              <a:rPr lang="uk-UA" dirty="0" smtClean="0"/>
              <a:t>ДПА відводиться   </a:t>
            </a:r>
            <a:r>
              <a:rPr lang="uk-UA" dirty="0" smtClean="0">
                <a:solidFill>
                  <a:srgbClr val="FF0000"/>
                </a:solidFill>
              </a:rPr>
              <a:t>90</a:t>
            </a:r>
            <a:r>
              <a:rPr lang="uk-UA" dirty="0" smtClean="0"/>
              <a:t> </a:t>
            </a:r>
            <a:r>
              <a:rPr lang="uk-UA" dirty="0"/>
              <a:t>хвилин. </a:t>
            </a:r>
            <a:endParaRPr lang="uk-UA" dirty="0" smtClean="0"/>
          </a:p>
          <a:p>
            <a:pPr algn="just"/>
            <a:r>
              <a:rPr lang="uk-UA" dirty="0" smtClean="0"/>
              <a:t>Відлік </a:t>
            </a:r>
            <a:r>
              <a:rPr lang="uk-UA" dirty="0"/>
              <a:t>часу розпочинається з моменту початку роботи учнів над завданнями.</a:t>
            </a:r>
            <a:endParaRPr lang="ru-RU" dirty="0"/>
          </a:p>
          <a:p>
            <a:pPr algn="just"/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val="349467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FFFF"/>
                </a:solidFill>
              </a:rPr>
              <a:t>«</a:t>
            </a:r>
            <a:r>
              <a:rPr lang="ru-RU" dirty="0" err="1">
                <a:solidFill>
                  <a:srgbClr val="FFFFFF"/>
                </a:solidFill>
              </a:rPr>
              <a:t>Література</a:t>
            </a:r>
            <a:r>
              <a:rPr lang="ru-RU" dirty="0" smtClean="0">
                <a:solidFill>
                  <a:srgbClr val="FFFFFF"/>
                </a:solidFill>
              </a:rPr>
              <a:t>». </a:t>
            </a:r>
            <a:r>
              <a:rPr lang="ru-RU" dirty="0" err="1" smtClean="0">
                <a:solidFill>
                  <a:srgbClr val="FFFFFF"/>
                </a:solidFill>
              </a:rPr>
              <a:t>Оформлення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dirty="0"/>
              <a:t>Для відповіді на тестові завдання використовується зразок </a:t>
            </a:r>
            <a:r>
              <a:rPr lang="uk-UA" dirty="0">
                <a:solidFill>
                  <a:srgbClr val="FF0000"/>
                </a:solidFill>
              </a:rPr>
              <a:t>бланка</a:t>
            </a:r>
            <a:r>
              <a:rPr lang="uk-UA" dirty="0"/>
              <a:t> відповідей, розміщений на останніх сторінках посібника. </a:t>
            </a:r>
          </a:p>
          <a:p>
            <a:pPr algn="just"/>
            <a:r>
              <a:rPr lang="uk-UA" dirty="0"/>
              <a:t>Відповіді на </a:t>
            </a:r>
            <a:r>
              <a:rPr lang="uk-UA" dirty="0">
                <a:solidFill>
                  <a:srgbClr val="FF0000"/>
                </a:solidFill>
              </a:rPr>
              <a:t>завдання відкритого типу</a:t>
            </a:r>
            <a:r>
              <a:rPr lang="uk-UA" dirty="0"/>
              <a:t> учні виконують </a:t>
            </a:r>
            <a:r>
              <a:rPr lang="uk-UA" dirty="0">
                <a:solidFill>
                  <a:srgbClr val="FF0000"/>
                </a:solidFill>
              </a:rPr>
              <a:t>на окремих аркушах зі штампом навчального закладу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661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Історія</a:t>
            </a:r>
            <a:r>
              <a:rPr lang="ru-RU" dirty="0" smtClean="0"/>
              <a:t> </a:t>
            </a:r>
            <a:r>
              <a:rPr lang="ru-RU" dirty="0" err="1"/>
              <a:t>України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у </a:t>
            </a:r>
            <a:r>
              <a:rPr lang="ru-RU" dirty="0" err="1">
                <a:solidFill>
                  <a:srgbClr val="FF0000"/>
                </a:solidFill>
              </a:rPr>
              <a:t>письмовій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формі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/>
              <a:t>- за </a:t>
            </a:r>
            <a:r>
              <a:rPr lang="ru-RU" dirty="0"/>
              <a:t>«</a:t>
            </a:r>
            <a:r>
              <a:rPr lang="ru-RU" dirty="0" err="1"/>
              <a:t>Збірником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історії</a:t>
            </a:r>
            <a:r>
              <a:rPr lang="ru-RU" dirty="0"/>
              <a:t> </a:t>
            </a:r>
            <a:r>
              <a:rPr lang="ru-RU" dirty="0" err="1"/>
              <a:t>України</a:t>
            </a:r>
            <a:r>
              <a:rPr lang="ru-RU" dirty="0"/>
              <a:t>. 9 </a:t>
            </a:r>
            <a:r>
              <a:rPr lang="ru-RU" dirty="0" err="1"/>
              <a:t>клас</a:t>
            </a:r>
            <a:r>
              <a:rPr lang="ru-RU" dirty="0"/>
              <a:t>» (авт. Власов В. С.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2013) </a:t>
            </a:r>
            <a:endParaRPr lang="ru-RU" dirty="0" smtClean="0"/>
          </a:p>
          <a:p>
            <a:r>
              <a:rPr lang="ru-RU" dirty="0" err="1" smtClean="0">
                <a:solidFill>
                  <a:srgbClr val="FF0000"/>
                </a:solidFill>
              </a:rPr>
              <a:t>або</a:t>
            </a:r>
            <a:r>
              <a:rPr lang="ru-RU" dirty="0" smtClean="0"/>
              <a:t> </a:t>
            </a:r>
            <a:r>
              <a:rPr lang="ru-RU" dirty="0" err="1"/>
              <a:t>усно</a:t>
            </a:r>
            <a:r>
              <a:rPr lang="ru-RU" dirty="0"/>
              <a:t> за </a:t>
            </a:r>
            <a:r>
              <a:rPr lang="ru-RU" dirty="0" err="1" smtClean="0"/>
              <a:t>білетами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989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Історія</a:t>
            </a:r>
            <a:r>
              <a:rPr lang="ru-RU" dirty="0"/>
              <a:t> </a:t>
            </a:r>
            <a:r>
              <a:rPr lang="ru-RU" dirty="0" err="1"/>
              <a:t>України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Навчальні</a:t>
            </a:r>
            <a:r>
              <a:rPr lang="ru-RU" dirty="0"/>
              <a:t> </a:t>
            </a:r>
            <a:r>
              <a:rPr lang="ru-RU" dirty="0" err="1"/>
              <a:t>заклади</a:t>
            </a:r>
            <a:r>
              <a:rPr lang="ru-RU" dirty="0"/>
              <a:t> </a:t>
            </a:r>
            <a:r>
              <a:rPr lang="ru-RU" dirty="0" err="1"/>
              <a:t>визначають</a:t>
            </a:r>
            <a:r>
              <a:rPr lang="ru-RU" dirty="0"/>
              <a:t> не </a:t>
            </a:r>
            <a:r>
              <a:rPr lang="ru-RU" dirty="0" err="1"/>
              <a:t>менше</a:t>
            </a:r>
            <a:r>
              <a:rPr lang="ru-RU" dirty="0"/>
              <a:t> </a:t>
            </a:r>
            <a:r>
              <a:rPr lang="uk-UA" dirty="0"/>
              <a:t>10-</a:t>
            </a:r>
            <a:r>
              <a:rPr lang="ru-RU" dirty="0" err="1"/>
              <a:t>ти</a:t>
            </a:r>
            <a:r>
              <a:rPr lang="ru-RU" dirty="0"/>
              <a:t> </a:t>
            </a:r>
            <a:r>
              <a:rPr lang="ru-RU" dirty="0" err="1"/>
              <a:t>варіантів</a:t>
            </a:r>
            <a:r>
              <a:rPr lang="ru-RU" dirty="0"/>
              <a:t> для кожного </a:t>
            </a:r>
            <a:r>
              <a:rPr lang="ru-RU" dirty="0" err="1"/>
              <a:t>класу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</a:t>
            </a:r>
            <a:r>
              <a:rPr lang="ru-RU" dirty="0" err="1"/>
              <a:t>менша</a:t>
            </a:r>
            <a:r>
              <a:rPr lang="ru-RU" dirty="0"/>
              <a:t> десяти, </a:t>
            </a:r>
            <a:r>
              <a:rPr lang="ru-RU" dirty="0" err="1"/>
              <a:t>кожен</a:t>
            </a:r>
            <a:r>
              <a:rPr lang="ru-RU" dirty="0"/>
              <a:t> з них </a:t>
            </a:r>
            <a:r>
              <a:rPr lang="ru-RU" dirty="0" err="1"/>
              <a:t>отримує</a:t>
            </a:r>
            <a:r>
              <a:rPr lang="ru-RU" dirty="0"/>
              <a:t> </a:t>
            </a:r>
            <a:r>
              <a:rPr lang="ru-RU" dirty="0" err="1"/>
              <a:t>окремий</a:t>
            </a:r>
            <a:r>
              <a:rPr lang="ru-RU" dirty="0"/>
              <a:t> </a:t>
            </a:r>
            <a:r>
              <a:rPr lang="ru-RU" dirty="0" err="1"/>
              <a:t>варіант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ДПА проводиться </a:t>
            </a:r>
            <a:r>
              <a:rPr lang="ru-RU" dirty="0" err="1"/>
              <a:t>протягом</a:t>
            </a:r>
            <a:r>
              <a:rPr lang="ru-RU" dirty="0"/>
              <a:t> </a:t>
            </a:r>
            <a:r>
              <a:rPr lang="ru-RU" dirty="0" smtClean="0"/>
              <a:t>            </a:t>
            </a:r>
            <a:r>
              <a:rPr lang="ru-RU" dirty="0" smtClean="0">
                <a:solidFill>
                  <a:srgbClr val="FF0000"/>
                </a:solidFill>
              </a:rPr>
              <a:t>90</a:t>
            </a:r>
            <a:r>
              <a:rPr lang="ru-RU" dirty="0" smtClean="0"/>
              <a:t> </a:t>
            </a:r>
            <a:r>
              <a:rPr lang="ru-RU" dirty="0" err="1"/>
              <a:t>хвилин</a:t>
            </a:r>
            <a:r>
              <a:rPr lang="ru-RU" dirty="0"/>
              <a:t>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426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Всесвітня</a:t>
            </a:r>
            <a:r>
              <a:rPr lang="ru-RU" dirty="0" smtClean="0"/>
              <a:t> </a:t>
            </a:r>
            <a:r>
              <a:rPr lang="ru-RU" dirty="0" err="1" smtClean="0"/>
              <a:t>історія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dirty="0">
                <a:solidFill>
                  <a:srgbClr val="FF0000"/>
                </a:solidFill>
              </a:rPr>
              <a:t>у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письмовій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формі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/>
              <a:t>- за </a:t>
            </a:r>
            <a:r>
              <a:rPr lang="ru-RU" dirty="0"/>
              <a:t>«</a:t>
            </a:r>
            <a:r>
              <a:rPr lang="ru-RU" dirty="0" err="1"/>
              <a:t>Збірником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</a:t>
            </a:r>
            <a:r>
              <a:rPr lang="ru-RU" dirty="0" err="1"/>
              <a:t>із</a:t>
            </a:r>
            <a:r>
              <a:rPr lang="ru-RU" dirty="0"/>
              <a:t> </a:t>
            </a:r>
            <a:r>
              <a:rPr lang="ru-RU" dirty="0" err="1"/>
              <a:t>всесвітньої</a:t>
            </a:r>
            <a:r>
              <a:rPr lang="ru-RU" dirty="0"/>
              <a:t> </a:t>
            </a:r>
            <a:r>
              <a:rPr lang="ru-RU" dirty="0" err="1"/>
              <a:t>історії</a:t>
            </a:r>
            <a:r>
              <a:rPr lang="ru-RU" dirty="0"/>
              <a:t>. 9 </a:t>
            </a:r>
            <a:r>
              <a:rPr lang="ru-RU" dirty="0" err="1"/>
              <a:t>клас</a:t>
            </a:r>
            <a:r>
              <a:rPr lang="ru-RU" dirty="0"/>
              <a:t>» (авт. </a:t>
            </a:r>
            <a:r>
              <a:rPr lang="ru-RU" dirty="0" err="1"/>
              <a:t>Ладиченко</a:t>
            </a:r>
            <a:r>
              <a:rPr lang="ru-RU" dirty="0"/>
              <a:t> Т. В., </a:t>
            </a:r>
            <a:r>
              <a:rPr lang="ru-RU" dirty="0" err="1"/>
              <a:t>Камбалова</a:t>
            </a:r>
            <a:r>
              <a:rPr lang="ru-RU" dirty="0"/>
              <a:t> Я. М.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2013) </a:t>
            </a:r>
            <a:endParaRPr lang="ru-RU" dirty="0" smtClean="0"/>
          </a:p>
          <a:p>
            <a:r>
              <a:rPr lang="ru-RU" dirty="0" err="1" smtClean="0">
                <a:solidFill>
                  <a:srgbClr val="FF0000"/>
                </a:solidFill>
              </a:rPr>
              <a:t>або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/>
              <a:t>усно</a:t>
            </a:r>
            <a:r>
              <a:rPr lang="ru-RU" dirty="0"/>
              <a:t> за </a:t>
            </a:r>
            <a:r>
              <a:rPr lang="ru-RU" dirty="0" err="1"/>
              <a:t>білетами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2044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Всесвітня</a:t>
            </a:r>
            <a:r>
              <a:rPr lang="ru-RU" dirty="0"/>
              <a:t> </a:t>
            </a:r>
            <a:r>
              <a:rPr lang="ru-RU" dirty="0" err="1"/>
              <a:t>історія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Навчальні</a:t>
            </a:r>
            <a:r>
              <a:rPr lang="ru-RU" dirty="0"/>
              <a:t> </a:t>
            </a:r>
            <a:r>
              <a:rPr lang="ru-RU" dirty="0" err="1"/>
              <a:t>заклади</a:t>
            </a:r>
            <a:r>
              <a:rPr lang="ru-RU" dirty="0"/>
              <a:t> </a:t>
            </a:r>
            <a:r>
              <a:rPr lang="ru-RU" dirty="0" err="1"/>
              <a:t>визначають</a:t>
            </a:r>
            <a:r>
              <a:rPr lang="ru-RU" dirty="0"/>
              <a:t> не </a:t>
            </a:r>
            <a:r>
              <a:rPr lang="ru-RU" dirty="0" err="1"/>
              <a:t>менше</a:t>
            </a:r>
            <a:r>
              <a:rPr lang="ru-RU" dirty="0"/>
              <a:t> </a:t>
            </a:r>
            <a:r>
              <a:rPr lang="ru-RU" dirty="0" smtClean="0"/>
              <a:t>10-ти </a:t>
            </a:r>
            <a:r>
              <a:rPr lang="ru-RU" dirty="0" err="1"/>
              <a:t>варіантів</a:t>
            </a:r>
            <a:r>
              <a:rPr lang="ru-RU" dirty="0"/>
              <a:t> для кожного </a:t>
            </a:r>
            <a:r>
              <a:rPr lang="ru-RU" dirty="0" err="1"/>
              <a:t>класу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</a:t>
            </a:r>
            <a:r>
              <a:rPr lang="ru-RU" dirty="0" err="1"/>
              <a:t>менша</a:t>
            </a:r>
            <a:r>
              <a:rPr lang="ru-RU" dirty="0"/>
              <a:t> десяти, </a:t>
            </a:r>
            <a:r>
              <a:rPr lang="ru-RU" dirty="0" err="1"/>
              <a:t>кожен</a:t>
            </a:r>
            <a:r>
              <a:rPr lang="ru-RU" dirty="0"/>
              <a:t> з них </a:t>
            </a:r>
            <a:r>
              <a:rPr lang="ru-RU" dirty="0" err="1"/>
              <a:t>отримує</a:t>
            </a:r>
            <a:r>
              <a:rPr lang="ru-RU" dirty="0"/>
              <a:t> </a:t>
            </a:r>
            <a:r>
              <a:rPr lang="ru-RU" dirty="0" err="1"/>
              <a:t>окремий</a:t>
            </a:r>
            <a:r>
              <a:rPr lang="ru-RU" dirty="0"/>
              <a:t> </a:t>
            </a:r>
            <a:r>
              <a:rPr lang="ru-RU" dirty="0" err="1"/>
              <a:t>варіант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ДПА проводиться </a:t>
            </a:r>
            <a:r>
              <a:rPr lang="ru-RU" dirty="0" err="1"/>
              <a:t>протягом</a:t>
            </a:r>
            <a:r>
              <a:rPr lang="ru-RU" dirty="0"/>
              <a:t> </a:t>
            </a:r>
            <a:r>
              <a:rPr lang="ru-RU" dirty="0" smtClean="0"/>
              <a:t>            </a:t>
            </a:r>
            <a:r>
              <a:rPr lang="ru-RU" dirty="0" smtClean="0">
                <a:solidFill>
                  <a:srgbClr val="FF0000"/>
                </a:solidFill>
              </a:rPr>
              <a:t>90</a:t>
            </a:r>
            <a:r>
              <a:rPr lang="ru-RU" dirty="0" smtClean="0"/>
              <a:t> </a:t>
            </a:r>
            <a:r>
              <a:rPr lang="ru-RU" dirty="0" err="1"/>
              <a:t>хвилин</a:t>
            </a:r>
            <a:r>
              <a:rPr lang="ru-RU" dirty="0"/>
              <a:t>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38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Правознавство</a:t>
            </a:r>
            <a:r>
              <a:rPr lang="ru-RU" dirty="0"/>
              <a:t>. </a:t>
            </a:r>
            <a:r>
              <a:rPr lang="ru-RU" dirty="0" err="1"/>
              <a:t>Практичний</a:t>
            </a:r>
            <a:r>
              <a:rPr lang="ru-RU" dirty="0"/>
              <a:t> </a:t>
            </a:r>
            <a:r>
              <a:rPr lang="ru-RU" dirty="0" smtClean="0"/>
              <a:t>курс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dirty="0">
                <a:solidFill>
                  <a:srgbClr val="FF0000"/>
                </a:solidFill>
              </a:rPr>
              <a:t>у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письмовій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формі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- </a:t>
            </a:r>
            <a:r>
              <a:rPr lang="ru-RU" dirty="0" smtClean="0"/>
              <a:t>за </a:t>
            </a:r>
            <a:r>
              <a:rPr lang="ru-RU" dirty="0"/>
              <a:t>«</a:t>
            </a:r>
            <a:r>
              <a:rPr lang="ru-RU" dirty="0" err="1"/>
              <a:t>Збірником</a:t>
            </a:r>
            <a:r>
              <a:rPr lang="ru-RU" dirty="0"/>
              <a:t> </a:t>
            </a:r>
            <a:r>
              <a:rPr lang="ru-RU" dirty="0" err="1"/>
              <a:t>тестових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правознавства</a:t>
            </a:r>
            <a:r>
              <a:rPr lang="ru-RU" dirty="0"/>
              <a:t> (</a:t>
            </a:r>
            <a:r>
              <a:rPr lang="ru-RU" dirty="0" err="1"/>
              <a:t>практичний</a:t>
            </a:r>
            <a:r>
              <a:rPr lang="ru-RU" dirty="0"/>
              <a:t> курс)» (авт. </a:t>
            </a:r>
            <a:r>
              <a:rPr lang="ru-RU" dirty="0" err="1"/>
              <a:t>Ремех</a:t>
            </a:r>
            <a:r>
              <a:rPr lang="ru-RU" dirty="0"/>
              <a:t> Т. О.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2013) </a:t>
            </a:r>
            <a:endParaRPr lang="ru-RU" dirty="0" smtClean="0"/>
          </a:p>
          <a:p>
            <a:pPr algn="just"/>
            <a:r>
              <a:rPr lang="ru-RU" dirty="0" err="1" smtClean="0">
                <a:solidFill>
                  <a:srgbClr val="FF0000"/>
                </a:solidFill>
              </a:rPr>
              <a:t>або</a:t>
            </a:r>
            <a:r>
              <a:rPr lang="ru-RU" dirty="0" smtClean="0"/>
              <a:t> </a:t>
            </a:r>
            <a:r>
              <a:rPr lang="ru-RU" dirty="0" err="1"/>
              <a:t>усно</a:t>
            </a:r>
            <a:r>
              <a:rPr lang="ru-RU" dirty="0"/>
              <a:t> за </a:t>
            </a:r>
            <a:r>
              <a:rPr lang="ru-RU" dirty="0" err="1" smtClean="0"/>
              <a:t>білетами</a:t>
            </a:r>
            <a:endParaRPr lang="ru-RU" dirty="0"/>
          </a:p>
          <a:p>
            <a:pPr algn="just"/>
            <a:r>
              <a:rPr lang="ru-RU" dirty="0">
                <a:solidFill>
                  <a:srgbClr val="FF0000"/>
                </a:solidFill>
              </a:rPr>
              <a:t>90</a:t>
            </a:r>
            <a:r>
              <a:rPr lang="ru-RU" dirty="0"/>
              <a:t> </a:t>
            </a:r>
            <a:r>
              <a:rPr lang="ru-RU" dirty="0" err="1"/>
              <a:t>хвилин</a:t>
            </a:r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203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Правознавство</a:t>
            </a:r>
            <a:r>
              <a:rPr lang="ru-RU" dirty="0"/>
              <a:t>. </a:t>
            </a:r>
            <a:r>
              <a:rPr lang="ru-RU" dirty="0" err="1"/>
              <a:t>Практичний</a:t>
            </a:r>
            <a:r>
              <a:rPr lang="ru-RU" dirty="0"/>
              <a:t> курс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dirty="0"/>
              <a:t>Збірник містить 10 варіантів по 11 завдань у </a:t>
            </a:r>
            <a:r>
              <a:rPr lang="uk-UA" dirty="0" smtClean="0"/>
              <a:t>кожному</a:t>
            </a:r>
          </a:p>
          <a:p>
            <a:pPr algn="just"/>
            <a:r>
              <a:rPr lang="uk-UA" dirty="0"/>
              <a:t>Для відповіді на тестові завдання (</a:t>
            </a:r>
            <a:r>
              <a:rPr lang="uk-UA" dirty="0">
                <a:solidFill>
                  <a:srgbClr val="FF0000"/>
                </a:solidFill>
              </a:rPr>
              <a:t>1-7</a:t>
            </a:r>
            <a:r>
              <a:rPr lang="uk-UA" dirty="0"/>
              <a:t> та </a:t>
            </a:r>
            <a:r>
              <a:rPr lang="uk-UA" dirty="0">
                <a:solidFill>
                  <a:srgbClr val="FF0000"/>
                </a:solidFill>
              </a:rPr>
              <a:t>11</a:t>
            </a:r>
            <a:r>
              <a:rPr lang="uk-UA" dirty="0"/>
              <a:t>) використовується зразок </a:t>
            </a:r>
            <a:r>
              <a:rPr lang="uk-UA" dirty="0">
                <a:solidFill>
                  <a:srgbClr val="FF0000"/>
                </a:solidFill>
              </a:rPr>
              <a:t>бланка</a:t>
            </a:r>
            <a:r>
              <a:rPr lang="uk-UA" dirty="0"/>
              <a:t> відповідей, розміщений на останніх сторінках </a:t>
            </a:r>
            <a:r>
              <a:rPr lang="uk-UA" dirty="0" smtClean="0"/>
              <a:t>посібника</a:t>
            </a:r>
            <a:endParaRPr lang="uk-UA" dirty="0"/>
          </a:p>
          <a:p>
            <a:pPr algn="just"/>
            <a:r>
              <a:rPr lang="uk-UA" dirty="0"/>
              <a:t>Відповіді на завдання відкритого типу (</a:t>
            </a:r>
            <a:r>
              <a:rPr lang="uk-UA" dirty="0">
                <a:solidFill>
                  <a:srgbClr val="FF0000"/>
                </a:solidFill>
              </a:rPr>
              <a:t>8-10</a:t>
            </a:r>
            <a:r>
              <a:rPr lang="uk-UA" dirty="0"/>
              <a:t>) учні виконують </a:t>
            </a:r>
            <a:r>
              <a:rPr lang="uk-UA" dirty="0">
                <a:solidFill>
                  <a:srgbClr val="FF0000"/>
                </a:solidFill>
              </a:rPr>
              <a:t>на окремих проштампованих навчальним закладом </a:t>
            </a:r>
            <a:r>
              <a:rPr lang="uk-UA" dirty="0" smtClean="0">
                <a:solidFill>
                  <a:srgbClr val="FF0000"/>
                </a:solidFill>
              </a:rPr>
              <a:t>аркушах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006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Художня</a:t>
            </a:r>
            <a:r>
              <a:rPr lang="ru-RU" dirty="0" smtClean="0"/>
              <a:t> культура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>
                <a:solidFill>
                  <a:srgbClr val="FF0000"/>
                </a:solidFill>
              </a:rPr>
              <a:t>письмово</a:t>
            </a:r>
            <a:r>
              <a:rPr lang="ru-RU" i="1" dirty="0"/>
              <a:t> </a:t>
            </a:r>
            <a:r>
              <a:rPr lang="ru-RU" i="1" dirty="0" smtClean="0"/>
              <a:t> - </a:t>
            </a:r>
            <a:r>
              <a:rPr lang="ru-RU" dirty="0" smtClean="0"/>
              <a:t>за </a:t>
            </a:r>
            <a:r>
              <a:rPr lang="ru-RU" dirty="0" err="1"/>
              <a:t>посібником</a:t>
            </a:r>
            <a:r>
              <a:rPr lang="ru-RU" dirty="0"/>
              <a:t> «</a:t>
            </a: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художньої</a:t>
            </a:r>
            <a:r>
              <a:rPr lang="ru-RU" dirty="0"/>
              <a:t> </a:t>
            </a:r>
            <a:r>
              <a:rPr lang="ru-RU" dirty="0" err="1"/>
              <a:t>культури</a:t>
            </a:r>
            <a:r>
              <a:rPr lang="ru-RU" dirty="0"/>
              <a:t>. 9 </a:t>
            </a:r>
            <a:r>
              <a:rPr lang="ru-RU" dirty="0" err="1"/>
              <a:t>клас</a:t>
            </a:r>
            <a:r>
              <a:rPr lang="ru-RU" dirty="0"/>
              <a:t>» (авт. </a:t>
            </a:r>
            <a:r>
              <a:rPr lang="ru-RU" dirty="0" err="1"/>
              <a:t>Масол</a:t>
            </a:r>
            <a:r>
              <a:rPr lang="ru-RU" dirty="0"/>
              <a:t> Л. М., Гайдамака О. В.–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 2013</a:t>
            </a:r>
            <a:r>
              <a:rPr lang="ru-RU" dirty="0" smtClean="0"/>
              <a:t>)</a:t>
            </a:r>
          </a:p>
          <a:p>
            <a:r>
              <a:rPr lang="ru-RU" dirty="0" err="1" smtClean="0">
                <a:solidFill>
                  <a:srgbClr val="FF0000"/>
                </a:solidFill>
              </a:rPr>
              <a:t>або</a:t>
            </a:r>
            <a:r>
              <a:rPr lang="ru-RU" dirty="0" smtClean="0"/>
              <a:t> </a:t>
            </a:r>
            <a:r>
              <a:rPr lang="ru-RU" dirty="0" err="1"/>
              <a:t>усно</a:t>
            </a:r>
            <a:r>
              <a:rPr lang="ru-RU" dirty="0"/>
              <a:t> за </a:t>
            </a:r>
            <a:r>
              <a:rPr lang="ru-RU" dirty="0" err="1" smtClean="0"/>
              <a:t>білетами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562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Художня</a:t>
            </a:r>
            <a:r>
              <a:rPr lang="ru-RU" dirty="0"/>
              <a:t> </a:t>
            </a:r>
            <a:r>
              <a:rPr lang="ru-RU" dirty="0" smtClean="0"/>
              <a:t>культура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містить</a:t>
            </a:r>
            <a:r>
              <a:rPr lang="ru-RU" dirty="0"/>
              <a:t> 10 </a:t>
            </a:r>
            <a:r>
              <a:rPr lang="ru-RU" dirty="0" err="1"/>
              <a:t>варіантів</a:t>
            </a:r>
            <a:r>
              <a:rPr lang="ru-RU" dirty="0"/>
              <a:t>, </a:t>
            </a:r>
            <a:r>
              <a:rPr lang="ru-RU" dirty="0" err="1"/>
              <a:t>кожний</a:t>
            </a:r>
            <a:r>
              <a:rPr lang="ru-RU" dirty="0"/>
              <a:t> з </a:t>
            </a:r>
            <a:r>
              <a:rPr lang="ru-RU" dirty="0" err="1"/>
              <a:t>яких</a:t>
            </a:r>
            <a:r>
              <a:rPr lang="ru-RU" dirty="0"/>
              <a:t> </a:t>
            </a:r>
            <a:r>
              <a:rPr lang="ru-RU" dirty="0" err="1"/>
              <a:t>складається</a:t>
            </a:r>
            <a:r>
              <a:rPr lang="ru-RU" dirty="0"/>
              <a:t> </a:t>
            </a:r>
            <a:r>
              <a:rPr lang="ru-RU" dirty="0" err="1"/>
              <a:t>із</a:t>
            </a:r>
            <a:r>
              <a:rPr lang="ru-RU" dirty="0"/>
              <a:t> 17 </a:t>
            </a:r>
            <a:r>
              <a:rPr lang="ru-RU" dirty="0" err="1"/>
              <a:t>завдань</a:t>
            </a:r>
            <a:r>
              <a:rPr lang="ru-RU" dirty="0"/>
              <a:t> </a:t>
            </a:r>
            <a:r>
              <a:rPr lang="ru-RU" dirty="0" err="1"/>
              <a:t>різного</a:t>
            </a:r>
            <a:r>
              <a:rPr lang="ru-RU" dirty="0"/>
              <a:t> типу та </a:t>
            </a:r>
            <a:r>
              <a:rPr lang="ru-RU" dirty="0" err="1"/>
              <a:t>рівня</a:t>
            </a:r>
            <a:r>
              <a:rPr lang="ru-RU" dirty="0"/>
              <a:t> </a:t>
            </a:r>
            <a:r>
              <a:rPr lang="ru-RU" dirty="0" err="1"/>
              <a:t>складності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Навчальні</a:t>
            </a:r>
            <a:r>
              <a:rPr lang="ru-RU" dirty="0" smtClean="0"/>
              <a:t> </a:t>
            </a:r>
            <a:r>
              <a:rPr lang="ru-RU" dirty="0" err="1"/>
              <a:t>заклади</a:t>
            </a:r>
            <a:r>
              <a:rPr lang="ru-RU" dirty="0"/>
              <a:t> </a:t>
            </a:r>
            <a:r>
              <a:rPr lang="ru-RU" dirty="0" err="1"/>
              <a:t>використовують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усі</a:t>
            </a:r>
            <a:r>
              <a:rPr lang="ru-RU" dirty="0"/>
              <a:t> </a:t>
            </a:r>
            <a:r>
              <a:rPr lang="ru-RU" dirty="0" err="1"/>
              <a:t>варіанти</a:t>
            </a:r>
            <a:r>
              <a:rPr lang="ru-RU" dirty="0"/>
              <a:t> для кожного </a:t>
            </a:r>
            <a:r>
              <a:rPr lang="ru-RU" dirty="0" err="1" smtClean="0"/>
              <a:t>класу</a:t>
            </a:r>
            <a:r>
              <a:rPr lang="ru-RU" dirty="0" smtClean="0"/>
              <a:t>.</a:t>
            </a:r>
          </a:p>
          <a:p>
            <a:pPr algn="just"/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</a:t>
            </a:r>
            <a:r>
              <a:rPr lang="ru-RU" dirty="0" err="1"/>
              <a:t>менша</a:t>
            </a:r>
            <a:r>
              <a:rPr lang="ru-RU" dirty="0"/>
              <a:t> десяти, </a:t>
            </a:r>
            <a:r>
              <a:rPr lang="ru-RU" dirty="0" err="1"/>
              <a:t>кожен</a:t>
            </a:r>
            <a:r>
              <a:rPr lang="ru-RU" dirty="0"/>
              <a:t> з них </a:t>
            </a:r>
            <a:r>
              <a:rPr lang="ru-RU" dirty="0" err="1"/>
              <a:t>отримує</a:t>
            </a:r>
            <a:r>
              <a:rPr lang="ru-RU" dirty="0"/>
              <a:t> </a:t>
            </a:r>
            <a:r>
              <a:rPr lang="ru-RU" dirty="0" err="1"/>
              <a:t>окремий</a:t>
            </a:r>
            <a:r>
              <a:rPr lang="ru-RU" dirty="0"/>
              <a:t> </a:t>
            </a:r>
            <a:r>
              <a:rPr lang="ru-RU" dirty="0" err="1"/>
              <a:t>варіант</a:t>
            </a:r>
            <a:r>
              <a:rPr lang="ru-RU" dirty="0" smtClean="0"/>
              <a:t>.</a:t>
            </a:r>
          </a:p>
          <a:p>
            <a:pPr algn="just"/>
            <a:r>
              <a:rPr lang="ru-RU" dirty="0" err="1" smtClean="0"/>
              <a:t>Відводиться</a:t>
            </a:r>
            <a:r>
              <a:rPr lang="ru-RU" dirty="0" smtClean="0"/>
              <a:t> </a:t>
            </a:r>
            <a:r>
              <a:rPr lang="ru-RU" dirty="0"/>
              <a:t>90 </a:t>
            </a:r>
            <a:r>
              <a:rPr lang="ru-RU" dirty="0" err="1"/>
              <a:t>хвилин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258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153400" cy="1008112"/>
          </a:xfrm>
        </p:spPr>
        <p:txBody>
          <a:bodyPr/>
          <a:lstStyle/>
          <a:p>
            <a:r>
              <a:rPr lang="uk-UA" sz="4000" dirty="0" smtClean="0"/>
              <a:t>У ЗНЗ з російською мовою навчання</a:t>
            </a:r>
            <a:endParaRPr lang="en-US" sz="2400" dirty="0"/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371347" y="2477751"/>
            <a:ext cx="3011616" cy="3847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ru-RU" dirty="0"/>
              <a:t>«</a:t>
            </a:r>
            <a:r>
              <a:rPr lang="ru-RU" dirty="0" err="1">
                <a:solidFill>
                  <a:schemeClr val="tx1"/>
                </a:solidFill>
              </a:rPr>
              <a:t>Збірник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завдань</a:t>
            </a:r>
            <a:r>
              <a:rPr lang="ru-RU" dirty="0">
                <a:solidFill>
                  <a:schemeClr val="tx1"/>
                </a:solidFill>
              </a:rPr>
              <a:t> для </a:t>
            </a:r>
            <a:r>
              <a:rPr lang="ru-RU" dirty="0" err="1">
                <a:solidFill>
                  <a:schemeClr val="tx1"/>
                </a:solidFill>
              </a:rPr>
              <a:t>державної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підсумкової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атестації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з </a:t>
            </a:r>
            <a:r>
              <a:rPr lang="ru-RU" dirty="0" err="1">
                <a:solidFill>
                  <a:srgbClr val="FF0000"/>
                </a:solidFill>
              </a:rPr>
              <a:t>української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мови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для </a:t>
            </a:r>
            <a:r>
              <a:rPr lang="ru-RU" sz="1800" dirty="0" err="1">
                <a:solidFill>
                  <a:schemeClr val="tx1"/>
                </a:solidFill>
              </a:rPr>
              <a:t>загальноосвітніх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навчальних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закладів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із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навчанням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російською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мовою</a:t>
            </a:r>
            <a:r>
              <a:rPr lang="ru-RU" sz="1800" dirty="0">
                <a:solidFill>
                  <a:schemeClr val="tx1"/>
                </a:solidFill>
              </a:rPr>
              <a:t>. 4 </a:t>
            </a:r>
            <a:r>
              <a:rPr lang="ru-RU" sz="1800" dirty="0" err="1">
                <a:solidFill>
                  <a:schemeClr val="tx1"/>
                </a:solidFill>
              </a:rPr>
              <a:t>клас</a:t>
            </a:r>
            <a:r>
              <a:rPr lang="ru-RU" sz="1800" dirty="0">
                <a:solidFill>
                  <a:schemeClr val="tx1"/>
                </a:solidFill>
              </a:rPr>
              <a:t>» (авт. </a:t>
            </a:r>
            <a:r>
              <a:rPr lang="ru-RU" sz="1800" dirty="0" err="1">
                <a:solidFill>
                  <a:schemeClr val="tx1"/>
                </a:solidFill>
              </a:rPr>
              <a:t>Воскресенська</a:t>
            </a:r>
            <a:r>
              <a:rPr lang="ru-RU" sz="1800" dirty="0">
                <a:solidFill>
                  <a:schemeClr val="tx1"/>
                </a:solidFill>
              </a:rPr>
              <a:t> Н. О., Харченко О. Я. – К.: Центр </a:t>
            </a:r>
            <a:r>
              <a:rPr lang="ru-RU" sz="1800" dirty="0" err="1">
                <a:solidFill>
                  <a:schemeClr val="tx1"/>
                </a:solidFill>
              </a:rPr>
              <a:t>навчально-методичної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>
                <a:solidFill>
                  <a:schemeClr val="tx1"/>
                </a:solidFill>
              </a:rPr>
              <a:t>літератури</a:t>
            </a:r>
            <a:r>
              <a:rPr lang="ru-RU" sz="1800" dirty="0">
                <a:solidFill>
                  <a:schemeClr val="tx1"/>
                </a:solidFill>
              </a:rPr>
              <a:t>, 2013)</a:t>
            </a:r>
            <a:endParaRPr lang="en-US" sz="1800" b="0" dirty="0">
              <a:solidFill>
                <a:schemeClr val="tx1"/>
              </a:solidFill>
            </a:endParaRPr>
          </a:p>
        </p:txBody>
      </p:sp>
      <p:sp>
        <p:nvSpPr>
          <p:cNvPr id="67591" name="Freeform 7"/>
          <p:cNvSpPr>
            <a:spLocks/>
          </p:cNvSpPr>
          <p:nvPr/>
        </p:nvSpPr>
        <p:spPr bwMode="gray">
          <a:xfrm>
            <a:off x="3222625" y="3255963"/>
            <a:ext cx="903288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592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252788"/>
            <a:ext cx="9096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7593" name="Freeform 9"/>
          <p:cNvSpPr>
            <a:spLocks/>
          </p:cNvSpPr>
          <p:nvPr/>
        </p:nvSpPr>
        <p:spPr bwMode="gray">
          <a:xfrm flipH="1">
            <a:off x="4875213" y="3255963"/>
            <a:ext cx="903287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67594" name="Group 10"/>
          <p:cNvGrpSpPr>
            <a:grpSpLocks/>
          </p:cNvGrpSpPr>
          <p:nvPr/>
        </p:nvGrpSpPr>
        <p:grpSpPr bwMode="auto">
          <a:xfrm>
            <a:off x="3048000" y="1628775"/>
            <a:ext cx="2998788" cy="1601788"/>
            <a:chOff x="1997" y="1314"/>
            <a:chExt cx="1889" cy="1009"/>
          </a:xfrm>
        </p:grpSpPr>
        <p:grpSp>
          <p:nvGrpSpPr>
            <p:cNvPr id="67595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67596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7597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67598" name="Oval 14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7599" name="Oval 15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7600" name="Oval 16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67601" name="Oval 17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67602" name="Text Box 18"/>
          <p:cNvSpPr txBox="1">
            <a:spLocks noChangeArrowheads="1"/>
          </p:cNvSpPr>
          <p:nvPr/>
        </p:nvSpPr>
        <p:spPr bwMode="auto">
          <a:xfrm>
            <a:off x="3623176" y="1828800"/>
            <a:ext cx="175477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uk-UA" sz="2400" dirty="0" smtClean="0">
                <a:solidFill>
                  <a:srgbClr val="000000"/>
                </a:solidFill>
              </a:rPr>
              <a:t>Посібники</a:t>
            </a:r>
            <a:endParaRPr lang="en-US" sz="1400" b="0" dirty="0">
              <a:solidFill>
                <a:srgbClr val="0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76056" y="2524461"/>
            <a:ext cx="345273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«</a:t>
            </a:r>
            <a:r>
              <a:rPr lang="ru-RU" dirty="0" err="1">
                <a:solidFill>
                  <a:schemeClr val="tx1"/>
                </a:solidFill>
              </a:rPr>
              <a:t>Збірник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завдань</a:t>
            </a:r>
            <a:r>
              <a:rPr lang="ru-RU" dirty="0">
                <a:solidFill>
                  <a:schemeClr val="tx1"/>
                </a:solidFill>
              </a:rPr>
              <a:t> для </a:t>
            </a:r>
            <a:r>
              <a:rPr lang="ru-RU" dirty="0" err="1" smtClean="0">
                <a:solidFill>
                  <a:schemeClr val="tx1"/>
                </a:solidFill>
              </a:rPr>
              <a:t>державної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підсумкової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атестації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з </a:t>
            </a:r>
            <a:r>
              <a:rPr lang="ru-RU" dirty="0" err="1">
                <a:solidFill>
                  <a:srgbClr val="FF0000"/>
                </a:solidFill>
              </a:rPr>
              <a:t>читання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для </a:t>
            </a:r>
            <a:r>
              <a:rPr lang="ru-RU" dirty="0" err="1">
                <a:solidFill>
                  <a:schemeClr val="tx1"/>
                </a:solidFill>
              </a:rPr>
              <a:t>загальноосвітніх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навчальних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закладів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із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навчанням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російською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мовою</a:t>
            </a:r>
            <a:r>
              <a:rPr lang="ru-RU" dirty="0">
                <a:solidFill>
                  <a:schemeClr val="tx1"/>
                </a:solidFill>
              </a:rPr>
              <a:t>. 4 </a:t>
            </a:r>
            <a:r>
              <a:rPr lang="ru-RU" dirty="0" err="1">
                <a:solidFill>
                  <a:schemeClr val="tx1"/>
                </a:solidFill>
              </a:rPr>
              <a:t>клас</a:t>
            </a:r>
            <a:r>
              <a:rPr lang="ru-RU" dirty="0">
                <a:solidFill>
                  <a:schemeClr val="tx1"/>
                </a:solidFill>
              </a:rPr>
              <a:t>» (авт. </a:t>
            </a:r>
            <a:r>
              <a:rPr lang="ru-RU" dirty="0" err="1">
                <a:solidFill>
                  <a:schemeClr val="tx1"/>
                </a:solidFill>
              </a:rPr>
              <a:t>Воскресенська</a:t>
            </a:r>
            <a:r>
              <a:rPr lang="ru-RU" dirty="0">
                <a:solidFill>
                  <a:schemeClr val="tx1"/>
                </a:solidFill>
              </a:rPr>
              <a:t> Н. О., Харченко О. Я. – К.: Центр </a:t>
            </a:r>
            <a:r>
              <a:rPr lang="ru-RU" dirty="0" err="1">
                <a:solidFill>
                  <a:schemeClr val="tx1"/>
                </a:solidFill>
              </a:rPr>
              <a:t>навчально-методичної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літератури</a:t>
            </a:r>
            <a:r>
              <a:rPr lang="ru-RU" dirty="0" smtClean="0">
                <a:solidFill>
                  <a:schemeClr val="tx1"/>
                </a:solidFill>
              </a:rPr>
              <a:t>,  </a:t>
            </a:r>
            <a:r>
              <a:rPr lang="ru-RU" dirty="0">
                <a:solidFill>
                  <a:schemeClr val="tx1"/>
                </a:solidFill>
              </a:rPr>
              <a:t>2013)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Хімія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>
                <a:solidFill>
                  <a:srgbClr val="FF0000"/>
                </a:solidFill>
              </a:rPr>
              <a:t>У </a:t>
            </a:r>
            <a:r>
              <a:rPr lang="ru-RU" dirty="0" err="1">
                <a:solidFill>
                  <a:srgbClr val="FF0000"/>
                </a:solidFill>
              </a:rPr>
              <a:t>письмовій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формі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/>
              <a:t>- </a:t>
            </a:r>
            <a:r>
              <a:rPr lang="ru-RU" dirty="0"/>
              <a:t>за </a:t>
            </a:r>
            <a:r>
              <a:rPr lang="ru-RU" dirty="0" err="1"/>
              <a:t>завданнями</a:t>
            </a:r>
            <a:r>
              <a:rPr lang="ru-RU" dirty="0"/>
              <a:t> з </a:t>
            </a:r>
            <a:r>
              <a:rPr lang="ru-RU" dirty="0" err="1"/>
              <a:t>навчального</a:t>
            </a:r>
            <a:r>
              <a:rPr lang="ru-RU" dirty="0"/>
              <a:t> </a:t>
            </a:r>
            <a:r>
              <a:rPr lang="ru-RU" dirty="0" err="1"/>
              <a:t>посібника</a:t>
            </a:r>
            <a:r>
              <a:rPr lang="ru-RU" dirty="0"/>
              <a:t> «</a:t>
            </a: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хімії</a:t>
            </a:r>
            <a:r>
              <a:rPr lang="ru-RU" dirty="0"/>
              <a:t>. 9 </a:t>
            </a:r>
            <a:r>
              <a:rPr lang="ru-RU" dirty="0" err="1"/>
              <a:t>клас</a:t>
            </a:r>
            <a:r>
              <a:rPr lang="ru-RU" dirty="0"/>
              <a:t>» (авт. Титаренко Н. В., </a:t>
            </a:r>
            <a:r>
              <a:rPr lang="ru-RU" dirty="0" err="1"/>
              <a:t>Лашевська</a:t>
            </a:r>
            <a:r>
              <a:rPr lang="ru-RU" dirty="0"/>
              <a:t> Г. А.–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</a:t>
            </a:r>
            <a:r>
              <a:rPr lang="ru-RU" dirty="0" smtClean="0"/>
              <a:t>)</a:t>
            </a:r>
          </a:p>
          <a:p>
            <a:r>
              <a:rPr lang="ru-RU" dirty="0" err="1" smtClean="0">
                <a:solidFill>
                  <a:srgbClr val="FF0000"/>
                </a:solidFill>
              </a:rPr>
              <a:t>або</a:t>
            </a:r>
            <a:r>
              <a:rPr lang="ru-RU" dirty="0" smtClean="0"/>
              <a:t> в </a:t>
            </a:r>
            <a:r>
              <a:rPr lang="ru-RU" dirty="0" err="1"/>
              <a:t>усній</a:t>
            </a:r>
            <a:r>
              <a:rPr lang="ru-RU" dirty="0"/>
              <a:t> </a:t>
            </a:r>
            <a:r>
              <a:rPr lang="ru-RU" dirty="0" err="1"/>
              <a:t>формі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590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Хімія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містить</a:t>
            </a:r>
            <a:r>
              <a:rPr lang="ru-RU" dirty="0"/>
              <a:t> 20 </a:t>
            </a:r>
            <a:r>
              <a:rPr lang="ru-RU" dirty="0" err="1"/>
              <a:t>варіантів</a:t>
            </a:r>
            <a:r>
              <a:rPr lang="ru-RU" dirty="0"/>
              <a:t> </a:t>
            </a:r>
            <a:r>
              <a:rPr lang="ru-RU" dirty="0" err="1"/>
              <a:t>атестаційних</a:t>
            </a:r>
            <a:r>
              <a:rPr lang="ru-RU" dirty="0"/>
              <a:t> </a:t>
            </a:r>
            <a:r>
              <a:rPr lang="ru-RU" dirty="0" err="1"/>
              <a:t>робіт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Навчальні</a:t>
            </a:r>
            <a:r>
              <a:rPr lang="ru-RU" dirty="0" smtClean="0"/>
              <a:t> </a:t>
            </a:r>
            <a:r>
              <a:rPr lang="ru-RU" dirty="0" err="1"/>
              <a:t>заклади</a:t>
            </a:r>
            <a:r>
              <a:rPr lang="ru-RU" dirty="0"/>
              <a:t> </a:t>
            </a:r>
            <a:r>
              <a:rPr lang="ru-RU" dirty="0" err="1"/>
              <a:t>визначають</a:t>
            </a:r>
            <a:r>
              <a:rPr lang="ru-RU" dirty="0"/>
              <a:t> не </a:t>
            </a:r>
            <a:r>
              <a:rPr lang="ru-RU" dirty="0" err="1"/>
              <a:t>менше</a:t>
            </a:r>
            <a:r>
              <a:rPr lang="ru-RU" dirty="0"/>
              <a:t> </a:t>
            </a:r>
            <a:r>
              <a:rPr lang="ru-RU" dirty="0" smtClean="0"/>
              <a:t>10-ти </a:t>
            </a:r>
            <a:r>
              <a:rPr lang="ru-RU" dirty="0" err="1"/>
              <a:t>варіантів</a:t>
            </a:r>
            <a:r>
              <a:rPr lang="ru-RU" dirty="0"/>
              <a:t> для кожного </a:t>
            </a:r>
            <a:r>
              <a:rPr lang="ru-RU" dirty="0" err="1"/>
              <a:t>класу</a:t>
            </a:r>
            <a:r>
              <a:rPr lang="ru-RU" dirty="0"/>
              <a:t>.  </a:t>
            </a:r>
            <a:endParaRPr lang="ru-RU" dirty="0" smtClean="0"/>
          </a:p>
          <a:p>
            <a:pPr algn="just"/>
            <a:r>
              <a:rPr lang="ru-RU" dirty="0" err="1" smtClean="0"/>
              <a:t>Відводиться</a:t>
            </a:r>
            <a:r>
              <a:rPr lang="ru-RU" dirty="0" smtClean="0"/>
              <a:t> </a:t>
            </a:r>
            <a:r>
              <a:rPr lang="ru-RU" dirty="0">
                <a:solidFill>
                  <a:srgbClr val="FF0000"/>
                </a:solidFill>
              </a:rPr>
              <a:t>90</a:t>
            </a:r>
            <a:r>
              <a:rPr lang="ru-RU" dirty="0"/>
              <a:t> </a:t>
            </a:r>
            <a:r>
              <a:rPr lang="ru-RU" dirty="0" err="1"/>
              <a:t>хвилин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602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Хімія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Під</a:t>
            </a:r>
            <a:r>
              <a:rPr lang="ru-RU" dirty="0"/>
              <a:t> час </a:t>
            </a:r>
            <a:r>
              <a:rPr lang="ru-RU" dirty="0" err="1"/>
              <a:t>роботи</a:t>
            </a:r>
            <a:r>
              <a:rPr lang="ru-RU" dirty="0"/>
              <a:t> </a:t>
            </a:r>
            <a:r>
              <a:rPr lang="ru-RU" dirty="0" err="1"/>
              <a:t>учні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не </a:t>
            </a:r>
            <a:r>
              <a:rPr lang="ru-RU" dirty="0" err="1">
                <a:solidFill>
                  <a:srgbClr val="FF0000"/>
                </a:solidFill>
              </a:rPr>
              <a:t>можуть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користуватися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/>
              <a:t>додатковою</a:t>
            </a:r>
            <a:r>
              <a:rPr lang="ru-RU" dirty="0"/>
              <a:t> </a:t>
            </a:r>
            <a:r>
              <a:rPr lang="ru-RU" dirty="0" err="1"/>
              <a:t>літературою</a:t>
            </a:r>
            <a:r>
              <a:rPr lang="ru-RU" dirty="0"/>
              <a:t> (</a:t>
            </a:r>
            <a:r>
              <a:rPr lang="ru-RU" dirty="0" err="1"/>
              <a:t>таблицями</a:t>
            </a:r>
            <a:r>
              <a:rPr lang="ru-RU" dirty="0"/>
              <a:t>, </a:t>
            </a:r>
            <a:r>
              <a:rPr lang="ru-RU" dirty="0" err="1"/>
              <a:t>посібниками</a:t>
            </a:r>
            <a:r>
              <a:rPr lang="ru-RU" dirty="0"/>
              <a:t> </a:t>
            </a:r>
            <a:r>
              <a:rPr lang="ru-RU" dirty="0" err="1"/>
              <a:t>тощо</a:t>
            </a:r>
            <a:r>
              <a:rPr lang="ru-RU" dirty="0"/>
              <a:t>), </a:t>
            </a:r>
            <a:r>
              <a:rPr lang="ru-RU" dirty="0" err="1">
                <a:solidFill>
                  <a:srgbClr val="FF0000"/>
                </a:solidFill>
              </a:rPr>
              <a:t>окрім</a:t>
            </a:r>
            <a:r>
              <a:rPr lang="ru-RU" dirty="0"/>
              <a:t> </a:t>
            </a:r>
            <a:r>
              <a:rPr lang="ru-RU" dirty="0" err="1"/>
              <a:t>довідкових</a:t>
            </a:r>
            <a:r>
              <a:rPr lang="ru-RU" dirty="0"/>
              <a:t> </a:t>
            </a:r>
            <a:r>
              <a:rPr lang="ru-RU" dirty="0" err="1"/>
              <a:t>матеріалів</a:t>
            </a:r>
            <a:r>
              <a:rPr lang="ru-RU" dirty="0"/>
              <a:t>, </a:t>
            </a:r>
            <a:r>
              <a:rPr lang="ru-RU" dirty="0" err="1"/>
              <a:t>розміщених</a:t>
            </a:r>
            <a:r>
              <a:rPr lang="ru-RU" dirty="0"/>
              <a:t> у </a:t>
            </a:r>
            <a:r>
              <a:rPr lang="ru-RU" dirty="0" err="1"/>
              <a:t>збірнику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smtClean="0"/>
              <a:t>Для </a:t>
            </a:r>
            <a:r>
              <a:rPr lang="ru-RU" dirty="0" err="1"/>
              <a:t>проведення</a:t>
            </a:r>
            <a:r>
              <a:rPr lang="ru-RU" dirty="0"/>
              <a:t> </a:t>
            </a:r>
            <a:r>
              <a:rPr lang="ru-RU" dirty="0" err="1"/>
              <a:t>обчислень</a:t>
            </a:r>
            <a:r>
              <a:rPr lang="ru-RU" dirty="0"/>
              <a:t> </a:t>
            </a:r>
            <a:r>
              <a:rPr lang="ru-RU" dirty="0" err="1"/>
              <a:t>учням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дозволяється</a:t>
            </a:r>
            <a:r>
              <a:rPr lang="ru-RU" dirty="0"/>
              <a:t> </a:t>
            </a:r>
            <a:r>
              <a:rPr lang="ru-RU" dirty="0" err="1"/>
              <a:t>користуватися</a:t>
            </a:r>
            <a:r>
              <a:rPr lang="ru-RU" dirty="0"/>
              <a:t> калькулятором.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891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Хімія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>
                <a:solidFill>
                  <a:srgbClr val="FF0000"/>
                </a:solidFill>
              </a:rPr>
              <a:t>В </a:t>
            </a:r>
            <a:r>
              <a:rPr lang="ru-RU" dirty="0" err="1">
                <a:solidFill>
                  <a:srgbClr val="FF0000"/>
                </a:solidFill>
              </a:rPr>
              <a:t>усній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формі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/>
              <a:t>атестація</a:t>
            </a:r>
            <a:r>
              <a:rPr lang="ru-RU" dirty="0"/>
              <a:t> </a:t>
            </a:r>
            <a:r>
              <a:rPr lang="ru-RU" dirty="0" smtClean="0"/>
              <a:t>проводиться </a:t>
            </a:r>
            <a:r>
              <a:rPr lang="ru-RU" dirty="0"/>
              <a:t>за </a:t>
            </a:r>
            <a:r>
              <a:rPr lang="ru-RU" dirty="0" err="1"/>
              <a:t>білетами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Кожний</a:t>
            </a:r>
            <a:r>
              <a:rPr lang="ru-RU" dirty="0" smtClean="0"/>
              <a:t> </a:t>
            </a:r>
            <a:r>
              <a:rPr lang="ru-RU" dirty="0"/>
              <a:t>з 20 </a:t>
            </a:r>
            <a:r>
              <a:rPr lang="ru-RU" dirty="0" err="1"/>
              <a:t>білетів</a:t>
            </a:r>
            <a:r>
              <a:rPr lang="ru-RU" dirty="0"/>
              <a:t> </a:t>
            </a:r>
            <a:r>
              <a:rPr lang="ru-RU" dirty="0" err="1"/>
              <a:t>складається</a:t>
            </a:r>
            <a:r>
              <a:rPr lang="ru-RU" dirty="0"/>
              <a:t> з </a:t>
            </a:r>
            <a:r>
              <a:rPr lang="ru-RU" dirty="0" smtClean="0"/>
              <a:t>  3-х </a:t>
            </a:r>
            <a:r>
              <a:rPr lang="ru-RU" dirty="0" err="1"/>
              <a:t>завдань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/>
              <a:t>Третє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 </a:t>
            </a:r>
            <a:r>
              <a:rPr lang="uk-UA" dirty="0"/>
              <a:t>спрямоване на виявлення вміння застосовувати набуті знання для розв’язування розрахункових </a:t>
            </a:r>
            <a:r>
              <a:rPr lang="uk-UA" dirty="0" smtClean="0"/>
              <a:t>задач. </a:t>
            </a:r>
          </a:p>
          <a:p>
            <a:pPr algn="just"/>
            <a:r>
              <a:rPr lang="uk-UA" dirty="0" smtClean="0">
                <a:solidFill>
                  <a:srgbClr val="FF0000"/>
                </a:solidFill>
              </a:rPr>
              <a:t>Задачу </a:t>
            </a:r>
            <a:r>
              <a:rPr lang="uk-UA" dirty="0">
                <a:solidFill>
                  <a:srgbClr val="FF0000"/>
                </a:solidFill>
              </a:rPr>
              <a:t>добирає вчитель </a:t>
            </a:r>
            <a:r>
              <a:rPr lang="uk-UA" dirty="0"/>
              <a:t>з навчальних посібників, що мають відповідний гриф.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499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Фізика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У </a:t>
            </a:r>
            <a:r>
              <a:rPr lang="ru-RU" dirty="0" err="1">
                <a:solidFill>
                  <a:srgbClr val="FF0000"/>
                </a:solidFill>
              </a:rPr>
              <a:t>письмовій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формі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/>
              <a:t>атестація</a:t>
            </a:r>
            <a:r>
              <a:rPr lang="ru-RU" dirty="0"/>
              <a:t> </a:t>
            </a:r>
            <a:r>
              <a:rPr lang="ru-RU" dirty="0" smtClean="0"/>
              <a:t>- </a:t>
            </a:r>
            <a:r>
              <a:rPr lang="ru-RU" dirty="0"/>
              <a:t>за </a:t>
            </a:r>
            <a:r>
              <a:rPr lang="ru-RU" dirty="0" err="1"/>
              <a:t>завданнями</a:t>
            </a:r>
            <a:r>
              <a:rPr lang="ru-RU" dirty="0"/>
              <a:t> з </a:t>
            </a:r>
            <a:r>
              <a:rPr lang="ru-RU" dirty="0" err="1" smtClean="0"/>
              <a:t>посібника</a:t>
            </a:r>
            <a:r>
              <a:rPr lang="ru-RU" dirty="0" smtClean="0"/>
              <a:t> </a:t>
            </a:r>
            <a:r>
              <a:rPr lang="ru-RU" dirty="0"/>
              <a:t>«</a:t>
            </a: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фізики</a:t>
            </a:r>
            <a:r>
              <a:rPr lang="ru-RU" dirty="0"/>
              <a:t>. 9 </a:t>
            </a:r>
            <a:r>
              <a:rPr lang="ru-RU" dirty="0" err="1"/>
              <a:t>клас</a:t>
            </a:r>
            <a:r>
              <a:rPr lang="ru-RU" dirty="0"/>
              <a:t>» (авт. </a:t>
            </a:r>
            <a:r>
              <a:rPr lang="ru-RU" dirty="0" err="1"/>
              <a:t>Засєкіна</a:t>
            </a:r>
            <a:r>
              <a:rPr lang="ru-RU" dirty="0"/>
              <a:t> Т. М., Коваль В. С., Сиротюк В. Д.,      </a:t>
            </a:r>
            <a:r>
              <a:rPr lang="ru-RU" dirty="0" err="1"/>
              <a:t>Чернецький</a:t>
            </a:r>
            <a:r>
              <a:rPr lang="ru-RU" dirty="0"/>
              <a:t> І. С.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</a:t>
            </a:r>
            <a:r>
              <a:rPr lang="ru-RU" dirty="0" smtClean="0"/>
              <a:t>2013)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5450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Фізика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містить</a:t>
            </a:r>
            <a:r>
              <a:rPr lang="ru-RU" dirty="0"/>
              <a:t> 20 </a:t>
            </a:r>
            <a:r>
              <a:rPr lang="ru-RU" dirty="0" err="1"/>
              <a:t>варіантів</a:t>
            </a:r>
            <a:r>
              <a:rPr lang="ru-RU" dirty="0"/>
              <a:t> </a:t>
            </a:r>
            <a:r>
              <a:rPr lang="ru-RU" dirty="0" err="1"/>
              <a:t>атестаційних</a:t>
            </a:r>
            <a:r>
              <a:rPr lang="ru-RU" dirty="0"/>
              <a:t> </a:t>
            </a:r>
            <a:r>
              <a:rPr lang="ru-RU" dirty="0" err="1"/>
              <a:t>робіт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Навчальні</a:t>
            </a:r>
            <a:r>
              <a:rPr lang="ru-RU" dirty="0" smtClean="0"/>
              <a:t> </a:t>
            </a:r>
            <a:r>
              <a:rPr lang="ru-RU" dirty="0" err="1"/>
              <a:t>заклади</a:t>
            </a:r>
            <a:r>
              <a:rPr lang="ru-RU" dirty="0"/>
              <a:t> </a:t>
            </a:r>
            <a:r>
              <a:rPr lang="ru-RU" dirty="0" err="1"/>
              <a:t>визначають</a:t>
            </a:r>
            <a:r>
              <a:rPr lang="ru-RU" dirty="0"/>
              <a:t> не </a:t>
            </a:r>
            <a:r>
              <a:rPr lang="ru-RU" dirty="0" err="1"/>
              <a:t>менше</a:t>
            </a:r>
            <a:r>
              <a:rPr lang="ru-RU" dirty="0"/>
              <a:t> </a:t>
            </a:r>
            <a:r>
              <a:rPr lang="uk-UA" dirty="0"/>
              <a:t>10-</a:t>
            </a:r>
            <a:r>
              <a:rPr lang="ru-RU" dirty="0" err="1"/>
              <a:t>ти</a:t>
            </a:r>
            <a:r>
              <a:rPr lang="ru-RU" dirty="0"/>
              <a:t> </a:t>
            </a:r>
            <a:r>
              <a:rPr lang="ru-RU" dirty="0" err="1"/>
              <a:t>варіантів</a:t>
            </a:r>
            <a:r>
              <a:rPr lang="ru-RU" dirty="0"/>
              <a:t> для кожного </a:t>
            </a:r>
            <a:r>
              <a:rPr lang="ru-RU" dirty="0" err="1"/>
              <a:t>класу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</a:t>
            </a:r>
            <a:r>
              <a:rPr lang="ru-RU" dirty="0" err="1"/>
              <a:t>менша</a:t>
            </a:r>
            <a:r>
              <a:rPr lang="ru-RU" dirty="0"/>
              <a:t> десяти, </a:t>
            </a:r>
            <a:r>
              <a:rPr lang="ru-RU" dirty="0" err="1"/>
              <a:t>кожен</a:t>
            </a:r>
            <a:r>
              <a:rPr lang="ru-RU" dirty="0"/>
              <a:t> з них </a:t>
            </a:r>
            <a:r>
              <a:rPr lang="ru-RU" dirty="0" err="1"/>
              <a:t>отримує</a:t>
            </a:r>
            <a:r>
              <a:rPr lang="ru-RU" dirty="0"/>
              <a:t> </a:t>
            </a:r>
            <a:r>
              <a:rPr lang="ru-RU" dirty="0" err="1"/>
              <a:t>окремий</a:t>
            </a:r>
            <a:r>
              <a:rPr lang="ru-RU" dirty="0"/>
              <a:t> </a:t>
            </a:r>
            <a:r>
              <a:rPr lang="ru-RU" dirty="0" err="1"/>
              <a:t>варіант</a:t>
            </a:r>
            <a:r>
              <a:rPr lang="ru-RU" dirty="0"/>
              <a:t>.</a:t>
            </a:r>
          </a:p>
          <a:p>
            <a:pPr algn="just"/>
            <a:r>
              <a:rPr lang="ru-RU" dirty="0" err="1" smtClean="0"/>
              <a:t>Відводиться</a:t>
            </a:r>
            <a:r>
              <a:rPr lang="ru-RU" dirty="0" smtClean="0"/>
              <a:t> </a:t>
            </a:r>
            <a:r>
              <a:rPr lang="ru-RU" dirty="0">
                <a:solidFill>
                  <a:srgbClr val="FF0000"/>
                </a:solidFill>
              </a:rPr>
              <a:t>90</a:t>
            </a:r>
            <a:r>
              <a:rPr lang="ru-RU" dirty="0"/>
              <a:t> </a:t>
            </a:r>
            <a:r>
              <a:rPr lang="ru-RU" dirty="0" err="1"/>
              <a:t>хвилин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381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Фізика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В </a:t>
            </a:r>
            <a:r>
              <a:rPr lang="ru-RU" dirty="0" err="1">
                <a:solidFill>
                  <a:srgbClr val="FF0000"/>
                </a:solidFill>
              </a:rPr>
              <a:t>усній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формі</a:t>
            </a:r>
            <a:r>
              <a:rPr lang="ru-RU" dirty="0"/>
              <a:t> </a:t>
            </a:r>
            <a:r>
              <a:rPr lang="ru-RU" dirty="0" smtClean="0"/>
              <a:t>- </a:t>
            </a:r>
            <a:r>
              <a:rPr lang="uk-UA" dirty="0"/>
              <a:t>за білетами. </a:t>
            </a:r>
            <a:endParaRPr lang="uk-UA" dirty="0" smtClean="0"/>
          </a:p>
          <a:p>
            <a:r>
              <a:rPr lang="uk-UA" dirty="0" smtClean="0"/>
              <a:t>Третє </a:t>
            </a:r>
            <a:r>
              <a:rPr lang="uk-UA" dirty="0"/>
              <a:t>завдання – </a:t>
            </a:r>
            <a:r>
              <a:rPr lang="uk-UA" dirty="0">
                <a:solidFill>
                  <a:srgbClr val="FF0000"/>
                </a:solidFill>
              </a:rPr>
              <a:t>задача, яка добирається вчителем </a:t>
            </a:r>
            <a:r>
              <a:rPr lang="uk-UA" dirty="0"/>
              <a:t>з </a:t>
            </a:r>
            <a:r>
              <a:rPr lang="uk-UA" dirty="0" smtClean="0"/>
              <a:t>посібника </a:t>
            </a:r>
            <a:r>
              <a:rPr lang="uk-UA" dirty="0"/>
              <a:t>«Збірник завдань для державної підсумкової атестації з фізики. 9 клас» (авт. </a:t>
            </a:r>
            <a:r>
              <a:rPr lang="uk-UA" dirty="0" err="1"/>
              <a:t>Засєкіна</a:t>
            </a:r>
            <a:r>
              <a:rPr lang="uk-UA" dirty="0"/>
              <a:t> Т. М., Коваль В. С., Сиротюк В. Д.,      Чернецький І. С. -  К.: Центр навчально-методичної літератури, 2013). </a:t>
            </a:r>
            <a:endParaRPr lang="uk-UA" dirty="0" smtClean="0"/>
          </a:p>
          <a:p>
            <a:r>
              <a:rPr lang="uk-UA" dirty="0" smtClean="0"/>
              <a:t>Завдання </a:t>
            </a:r>
            <a:r>
              <a:rPr lang="uk-UA" dirty="0"/>
              <a:t>передбачає розгорнутий запис розв’язування задачі.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799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Інформатика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>
                <a:solidFill>
                  <a:srgbClr val="FF0000"/>
                </a:solidFill>
              </a:rPr>
              <a:t>у письмовій формі </a:t>
            </a:r>
            <a:r>
              <a:rPr lang="uk-UA" dirty="0"/>
              <a:t>за навчальним посібником «Збірник завдань для державної підсумкової атестації з інформатики. </a:t>
            </a:r>
            <a:r>
              <a:rPr lang="ru-RU" dirty="0"/>
              <a:t>9 </a:t>
            </a:r>
            <a:r>
              <a:rPr lang="ru-RU" dirty="0" err="1"/>
              <a:t>клас</a:t>
            </a:r>
            <a:r>
              <a:rPr lang="ru-RU" dirty="0"/>
              <a:t>» (авт. Морзе Н. В., </a:t>
            </a:r>
            <a:r>
              <a:rPr lang="ru-RU" dirty="0" err="1"/>
              <a:t>Вембер</a:t>
            </a:r>
            <a:r>
              <a:rPr lang="ru-RU" dirty="0"/>
              <a:t> В. П.,      </a:t>
            </a:r>
            <a:r>
              <a:rPr lang="ru-RU" dirty="0" err="1"/>
              <a:t>Кузьмінська</a:t>
            </a:r>
            <a:r>
              <a:rPr lang="ru-RU" dirty="0"/>
              <a:t> О. Г., </a:t>
            </a:r>
            <a:r>
              <a:rPr lang="ru-RU" dirty="0" err="1"/>
              <a:t>Войцеховський</a:t>
            </a:r>
            <a:r>
              <a:rPr lang="ru-RU" dirty="0"/>
              <a:t> М. О., Проценко Т. Г.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</a:t>
            </a:r>
            <a:r>
              <a:rPr lang="ru-RU" dirty="0" smtClean="0"/>
              <a:t>) </a:t>
            </a:r>
          </a:p>
          <a:p>
            <a:r>
              <a:rPr lang="ru-RU" dirty="0" err="1" smtClean="0">
                <a:solidFill>
                  <a:srgbClr val="FF0000"/>
                </a:solidFill>
              </a:rPr>
              <a:t>або</a:t>
            </a:r>
            <a:r>
              <a:rPr lang="ru-RU" dirty="0" smtClean="0"/>
              <a:t> за </a:t>
            </a:r>
            <a:r>
              <a:rPr lang="ru-RU" dirty="0" err="1"/>
              <a:t>білетами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err="1" smtClean="0">
                <a:solidFill>
                  <a:srgbClr val="FF0000"/>
                </a:solidFill>
              </a:rPr>
              <a:t>або</a:t>
            </a:r>
            <a:r>
              <a:rPr lang="ru-RU" dirty="0" smtClean="0"/>
              <a:t> </a:t>
            </a:r>
            <a:r>
              <a:rPr lang="ru-RU" dirty="0"/>
              <a:t>у </a:t>
            </a:r>
            <a:r>
              <a:rPr lang="ru-RU" dirty="0" err="1"/>
              <a:t>вигляді</a:t>
            </a:r>
            <a:r>
              <a:rPr lang="ru-RU" dirty="0"/>
              <a:t> </a:t>
            </a:r>
            <a:r>
              <a:rPr lang="ru-RU" dirty="0" err="1"/>
              <a:t>творчої</a:t>
            </a:r>
            <a:r>
              <a:rPr lang="ru-RU" dirty="0"/>
              <a:t> </a:t>
            </a:r>
            <a:r>
              <a:rPr lang="ru-RU" dirty="0" err="1" smtClean="0"/>
              <a:t>роботи</a:t>
            </a:r>
            <a:r>
              <a:rPr lang="ru-RU" dirty="0" smtClean="0"/>
              <a:t>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636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Інформатика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містить</a:t>
            </a:r>
            <a:r>
              <a:rPr lang="ru-RU" dirty="0"/>
              <a:t> 20 </a:t>
            </a:r>
            <a:r>
              <a:rPr lang="ru-RU" dirty="0" err="1"/>
              <a:t>варіантів</a:t>
            </a:r>
            <a:r>
              <a:rPr lang="ru-RU" dirty="0"/>
              <a:t> </a:t>
            </a:r>
            <a:r>
              <a:rPr lang="ru-RU" dirty="0" err="1"/>
              <a:t>атестаційних</a:t>
            </a:r>
            <a:r>
              <a:rPr lang="ru-RU" dirty="0"/>
              <a:t> </a:t>
            </a:r>
            <a:r>
              <a:rPr lang="ru-RU" dirty="0" err="1"/>
              <a:t>робіт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err="1" smtClean="0"/>
              <a:t>Навчальні</a:t>
            </a:r>
            <a:r>
              <a:rPr lang="ru-RU" dirty="0" smtClean="0"/>
              <a:t> </a:t>
            </a:r>
            <a:r>
              <a:rPr lang="ru-RU" dirty="0" err="1"/>
              <a:t>заклади</a:t>
            </a:r>
            <a:r>
              <a:rPr lang="ru-RU" dirty="0"/>
              <a:t> </a:t>
            </a:r>
            <a:r>
              <a:rPr lang="ru-RU" dirty="0" err="1"/>
              <a:t>визначають</a:t>
            </a:r>
            <a:r>
              <a:rPr lang="ru-RU" dirty="0"/>
              <a:t> не </a:t>
            </a:r>
            <a:r>
              <a:rPr lang="ru-RU" dirty="0" err="1"/>
              <a:t>менше</a:t>
            </a:r>
            <a:r>
              <a:rPr lang="ru-RU" dirty="0"/>
              <a:t> </a:t>
            </a:r>
            <a:r>
              <a:rPr lang="ru-RU" dirty="0" smtClean="0"/>
              <a:t>10-ти </a:t>
            </a:r>
            <a:r>
              <a:rPr lang="ru-RU" dirty="0" err="1"/>
              <a:t>варіантів</a:t>
            </a:r>
            <a:r>
              <a:rPr lang="ru-RU" dirty="0"/>
              <a:t> для кожного </a:t>
            </a:r>
            <a:r>
              <a:rPr lang="ru-RU" dirty="0" err="1"/>
              <a:t>класу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</a:t>
            </a:r>
            <a:r>
              <a:rPr lang="ru-RU" dirty="0" err="1"/>
              <a:t>менша</a:t>
            </a:r>
            <a:r>
              <a:rPr lang="ru-RU" dirty="0"/>
              <a:t> десяти, то </a:t>
            </a:r>
            <a:r>
              <a:rPr lang="ru-RU" dirty="0" err="1"/>
              <a:t>варіанти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не </a:t>
            </a:r>
            <a:r>
              <a:rPr lang="ru-RU" dirty="0" err="1"/>
              <a:t>можуть</a:t>
            </a:r>
            <a:r>
              <a:rPr lang="ru-RU" dirty="0"/>
              <a:t> </a:t>
            </a:r>
            <a:r>
              <a:rPr lang="ru-RU" dirty="0" err="1"/>
              <a:t>повторюватися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225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Інформатика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захист</a:t>
            </a:r>
            <a:r>
              <a:rPr lang="ru-RU" dirty="0" smtClean="0"/>
              <a:t> </a:t>
            </a:r>
            <a:r>
              <a:rPr lang="ru-RU" dirty="0" err="1"/>
              <a:t>творчих</a:t>
            </a:r>
            <a:r>
              <a:rPr lang="ru-RU" dirty="0"/>
              <a:t> </a:t>
            </a:r>
            <a:r>
              <a:rPr lang="ru-RU" dirty="0" err="1"/>
              <a:t>учнівських</a:t>
            </a:r>
            <a:r>
              <a:rPr lang="ru-RU" dirty="0"/>
              <a:t> </a:t>
            </a:r>
            <a:r>
              <a:rPr lang="ru-RU" dirty="0" err="1"/>
              <a:t>навчальних</a:t>
            </a:r>
            <a:r>
              <a:rPr lang="ru-RU" dirty="0"/>
              <a:t> </a:t>
            </a:r>
            <a:r>
              <a:rPr lang="ru-RU" dirty="0" err="1"/>
              <a:t>робіт</a:t>
            </a:r>
            <a:r>
              <a:rPr lang="ru-RU" dirty="0"/>
              <a:t> (</a:t>
            </a:r>
            <a:r>
              <a:rPr lang="ru-RU" dirty="0" err="1"/>
              <a:t>проектів</a:t>
            </a:r>
            <a:r>
              <a:rPr lang="ru-RU" dirty="0"/>
              <a:t>) </a:t>
            </a:r>
            <a:r>
              <a:rPr lang="ru-RU" dirty="0" err="1"/>
              <a:t>зі</a:t>
            </a:r>
            <a:r>
              <a:rPr lang="ru-RU" dirty="0"/>
              <a:t> </a:t>
            </a:r>
            <a:r>
              <a:rPr lang="ru-RU" dirty="0" err="1"/>
              <a:t>створення</a:t>
            </a:r>
            <a:r>
              <a:rPr lang="ru-RU" dirty="0"/>
              <a:t> прикладного </a:t>
            </a:r>
            <a:r>
              <a:rPr lang="ru-RU" dirty="0" err="1"/>
              <a:t>програмного</a:t>
            </a:r>
            <a:r>
              <a:rPr lang="ru-RU" dirty="0"/>
              <a:t> </a:t>
            </a:r>
            <a:r>
              <a:rPr lang="ru-RU" dirty="0" err="1"/>
              <a:t>забезпечення</a:t>
            </a:r>
            <a:r>
              <a:rPr lang="ru-RU" dirty="0"/>
              <a:t> </a:t>
            </a:r>
            <a:r>
              <a:rPr lang="ru-RU" dirty="0" err="1"/>
              <a:t>навчального</a:t>
            </a:r>
            <a:r>
              <a:rPr lang="ru-RU" dirty="0"/>
              <a:t> </a:t>
            </a:r>
            <a:r>
              <a:rPr lang="ru-RU" dirty="0" err="1" smtClean="0"/>
              <a:t>процесу</a:t>
            </a:r>
            <a:r>
              <a:rPr lang="ru-RU" dirty="0" smtClean="0"/>
              <a:t>.</a:t>
            </a:r>
          </a:p>
          <a:p>
            <a:r>
              <a:rPr lang="ru-RU" dirty="0" err="1"/>
              <a:t>Методичні</a:t>
            </a:r>
            <a:r>
              <a:rPr lang="ru-RU" dirty="0"/>
              <a:t> </a:t>
            </a:r>
            <a:r>
              <a:rPr lang="ru-RU" dirty="0" err="1"/>
              <a:t>рекомендації</a:t>
            </a:r>
            <a:r>
              <a:rPr lang="ru-RU" dirty="0"/>
              <a:t> </a:t>
            </a:r>
            <a:r>
              <a:rPr lang="ru-RU" dirty="0" err="1"/>
              <a:t>щодо</a:t>
            </a:r>
            <a:r>
              <a:rPr lang="ru-RU" dirty="0"/>
              <a:t> </a:t>
            </a:r>
            <a:r>
              <a:rPr lang="ru-RU" dirty="0" err="1"/>
              <a:t>підготовки</a:t>
            </a:r>
            <a:r>
              <a:rPr lang="ru-RU" dirty="0"/>
              <a:t> та </a:t>
            </a:r>
            <a:r>
              <a:rPr lang="ru-RU" dirty="0" err="1"/>
              <a:t>захисту</a:t>
            </a:r>
            <a:r>
              <a:rPr lang="ru-RU" dirty="0"/>
              <a:t> таких </a:t>
            </a:r>
            <a:r>
              <a:rPr lang="ru-RU" dirty="0" err="1"/>
              <a:t>робіт</a:t>
            </a:r>
            <a:r>
              <a:rPr lang="ru-RU" dirty="0"/>
              <a:t> </a:t>
            </a:r>
            <a:r>
              <a:rPr lang="ru-RU" dirty="0" err="1"/>
              <a:t>публікуватимуться</a:t>
            </a:r>
            <a:r>
              <a:rPr lang="ru-RU" dirty="0"/>
              <a:t> у </a:t>
            </a:r>
            <a:r>
              <a:rPr lang="ru-RU" dirty="0" err="1"/>
              <a:t>фахових</a:t>
            </a:r>
            <a:r>
              <a:rPr lang="ru-RU" dirty="0"/>
              <a:t> </a:t>
            </a:r>
            <a:r>
              <a:rPr lang="ru-RU" dirty="0" err="1"/>
              <a:t>виданнях</a:t>
            </a:r>
            <a:r>
              <a:rPr lang="ru-RU" dirty="0"/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276898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50106"/>
          </a:xfrm>
        </p:spPr>
        <p:txBody>
          <a:bodyPr/>
          <a:lstStyle/>
          <a:p>
            <a:r>
              <a:rPr lang="uk-UA" dirty="0" smtClean="0"/>
              <a:t>У ЗНЗ з російською мовою навчання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Російська мова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dirty="0"/>
              <a:t>«</a:t>
            </a:r>
            <a:r>
              <a:rPr lang="uk-UA" sz="1800" dirty="0" err="1"/>
              <a:t>Сборник</a:t>
            </a:r>
            <a:r>
              <a:rPr lang="uk-UA" sz="1800" dirty="0"/>
              <a:t> заданий для </a:t>
            </a:r>
            <a:r>
              <a:rPr lang="uk-UA" sz="1800" dirty="0" err="1"/>
              <a:t>государственной</a:t>
            </a:r>
            <a:r>
              <a:rPr lang="uk-UA" sz="1800" dirty="0"/>
              <a:t> </a:t>
            </a:r>
            <a:r>
              <a:rPr lang="uk-UA" sz="1800" dirty="0" err="1"/>
              <a:t>итоговой</a:t>
            </a:r>
            <a:r>
              <a:rPr lang="uk-UA" sz="1800" dirty="0"/>
              <a:t> </a:t>
            </a:r>
            <a:r>
              <a:rPr lang="uk-UA" sz="1800" dirty="0" err="1"/>
              <a:t>аттестации</a:t>
            </a:r>
            <a:r>
              <a:rPr lang="uk-UA" sz="1800" dirty="0"/>
              <a:t> </a:t>
            </a:r>
            <a:r>
              <a:rPr lang="uk-UA" sz="1800" dirty="0">
                <a:solidFill>
                  <a:srgbClr val="FF0000"/>
                </a:solidFill>
              </a:rPr>
              <a:t>по </a:t>
            </a:r>
            <a:r>
              <a:rPr lang="uk-UA" sz="1800" dirty="0" err="1">
                <a:solidFill>
                  <a:srgbClr val="FF0000"/>
                </a:solidFill>
              </a:rPr>
              <a:t>русскому</a:t>
            </a:r>
            <a:r>
              <a:rPr lang="uk-UA" sz="1800" dirty="0">
                <a:solidFill>
                  <a:srgbClr val="FF0000"/>
                </a:solidFill>
              </a:rPr>
              <a:t> </a:t>
            </a:r>
            <a:r>
              <a:rPr lang="uk-UA" sz="1800" dirty="0" err="1">
                <a:solidFill>
                  <a:srgbClr val="FF0000"/>
                </a:solidFill>
              </a:rPr>
              <a:t>языку</a:t>
            </a:r>
            <a:r>
              <a:rPr lang="uk-UA" sz="1800" dirty="0"/>
              <a:t> для </a:t>
            </a:r>
            <a:r>
              <a:rPr lang="uk-UA" sz="1800" dirty="0" err="1"/>
              <a:t>общеобразовательных</a:t>
            </a:r>
            <a:r>
              <a:rPr lang="uk-UA" sz="1800" dirty="0"/>
              <a:t> </a:t>
            </a:r>
            <a:r>
              <a:rPr lang="uk-UA" sz="1800" dirty="0" err="1"/>
              <a:t>учебных</a:t>
            </a:r>
            <a:r>
              <a:rPr lang="uk-UA" sz="1800" dirty="0"/>
              <a:t> заведений с </a:t>
            </a:r>
            <a:r>
              <a:rPr lang="uk-UA" sz="1800" dirty="0" err="1"/>
              <a:t>обучением</a:t>
            </a:r>
            <a:r>
              <a:rPr lang="uk-UA" sz="1800" dirty="0"/>
              <a:t> на </a:t>
            </a:r>
            <a:r>
              <a:rPr lang="uk-UA" sz="1800" dirty="0" err="1"/>
              <a:t>русском</a:t>
            </a:r>
            <a:r>
              <a:rPr lang="uk-UA" sz="1800" dirty="0"/>
              <a:t> </a:t>
            </a:r>
            <a:r>
              <a:rPr lang="uk-UA" sz="1800" dirty="0" err="1"/>
              <a:t>языке</a:t>
            </a:r>
            <a:r>
              <a:rPr lang="uk-UA" sz="1800" dirty="0"/>
              <a:t>. 4 </a:t>
            </a:r>
            <a:r>
              <a:rPr lang="uk-UA" sz="1800" dirty="0" err="1"/>
              <a:t>класс</a:t>
            </a:r>
            <a:r>
              <a:rPr lang="uk-UA" sz="1800" dirty="0"/>
              <a:t>» (авт. </a:t>
            </a:r>
            <a:r>
              <a:rPr lang="uk-UA" sz="1800" dirty="0" err="1"/>
              <a:t>Сильнова</a:t>
            </a:r>
            <a:r>
              <a:rPr lang="uk-UA" sz="1800" dirty="0"/>
              <a:t> Э. С., </a:t>
            </a:r>
            <a:r>
              <a:rPr lang="uk-UA" sz="1800" dirty="0" err="1"/>
              <a:t>Каневская</a:t>
            </a:r>
            <a:r>
              <a:rPr lang="uk-UA" sz="1800" dirty="0"/>
              <a:t> Н. Г., Олейник В. Ф. – К.: Центр навчально-методичної літератури, 2013)</a:t>
            </a:r>
            <a:endParaRPr lang="ru-RU" sz="1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uk-UA" dirty="0" smtClean="0"/>
              <a:t>Читання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uk-UA" sz="1800" dirty="0" err="1"/>
              <a:t>Сборник</a:t>
            </a:r>
            <a:r>
              <a:rPr lang="uk-UA" sz="1800" dirty="0"/>
              <a:t> заданий для </a:t>
            </a:r>
            <a:r>
              <a:rPr lang="uk-UA" sz="1800" dirty="0" err="1"/>
              <a:t>государственной</a:t>
            </a:r>
            <a:r>
              <a:rPr lang="uk-UA" sz="1800" dirty="0"/>
              <a:t> </a:t>
            </a:r>
            <a:r>
              <a:rPr lang="uk-UA" sz="1800" dirty="0" err="1"/>
              <a:t>итоговой</a:t>
            </a:r>
            <a:r>
              <a:rPr lang="uk-UA" sz="1800" dirty="0"/>
              <a:t> </a:t>
            </a:r>
            <a:r>
              <a:rPr lang="uk-UA" sz="1800" dirty="0" err="1"/>
              <a:t>аттестации</a:t>
            </a:r>
            <a:r>
              <a:rPr lang="uk-UA" sz="1800" dirty="0"/>
              <a:t> </a:t>
            </a:r>
            <a:r>
              <a:rPr lang="uk-UA" sz="1800" dirty="0">
                <a:solidFill>
                  <a:srgbClr val="FF0000"/>
                </a:solidFill>
              </a:rPr>
              <a:t>по </a:t>
            </a:r>
            <a:r>
              <a:rPr lang="uk-UA" sz="1800" dirty="0" err="1">
                <a:solidFill>
                  <a:srgbClr val="FF0000"/>
                </a:solidFill>
              </a:rPr>
              <a:t>чтению</a:t>
            </a:r>
            <a:r>
              <a:rPr lang="uk-UA" sz="1800" dirty="0"/>
              <a:t> для </a:t>
            </a:r>
            <a:r>
              <a:rPr lang="uk-UA" sz="1800" dirty="0" err="1"/>
              <a:t>общеобразовательных</a:t>
            </a:r>
            <a:r>
              <a:rPr lang="uk-UA" sz="1800" dirty="0"/>
              <a:t> </a:t>
            </a:r>
            <a:r>
              <a:rPr lang="uk-UA" sz="1800" dirty="0" err="1"/>
              <a:t>учебных</a:t>
            </a:r>
            <a:r>
              <a:rPr lang="uk-UA" sz="1800" dirty="0"/>
              <a:t> заведений с </a:t>
            </a:r>
            <a:r>
              <a:rPr lang="uk-UA" sz="1800" dirty="0" err="1"/>
              <a:t>обучением</a:t>
            </a:r>
            <a:r>
              <a:rPr lang="uk-UA" sz="1800" dirty="0"/>
              <a:t> на </a:t>
            </a:r>
            <a:r>
              <a:rPr lang="uk-UA" sz="1800" dirty="0" err="1"/>
              <a:t>русском</a:t>
            </a:r>
            <a:r>
              <a:rPr lang="uk-UA" sz="1800" dirty="0"/>
              <a:t> </a:t>
            </a:r>
            <a:r>
              <a:rPr lang="uk-UA" sz="1800" dirty="0" err="1"/>
              <a:t>языке</a:t>
            </a:r>
            <a:r>
              <a:rPr lang="uk-UA" sz="1800" dirty="0"/>
              <a:t>. 4 </a:t>
            </a:r>
            <a:r>
              <a:rPr lang="uk-UA" sz="1800" dirty="0" err="1"/>
              <a:t>класс</a:t>
            </a:r>
            <a:r>
              <a:rPr lang="uk-UA" sz="1800" dirty="0"/>
              <a:t>» (авт. </a:t>
            </a:r>
            <a:r>
              <a:rPr lang="uk-UA" sz="1800" dirty="0" err="1"/>
              <a:t>Лапшина</a:t>
            </a:r>
            <a:r>
              <a:rPr lang="uk-UA" sz="1800" dirty="0"/>
              <a:t> И. Н., Попова Т. Д. – К.: Центр навчально-методичної літератури, 2013)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86171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Старша</a:t>
            </a:r>
            <a:r>
              <a:rPr lang="ru-RU" dirty="0" smtClean="0"/>
              <a:t> школа – три </a:t>
            </a:r>
            <a:r>
              <a:rPr lang="ru-RU" dirty="0" err="1" smtClean="0"/>
              <a:t>предмети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українська</a:t>
            </a:r>
            <a:r>
              <a:rPr lang="ru-RU" dirty="0"/>
              <a:t> </a:t>
            </a:r>
            <a:r>
              <a:rPr lang="ru-RU" dirty="0" err="1"/>
              <a:t>мова</a:t>
            </a:r>
            <a:r>
              <a:rPr lang="ru-RU" dirty="0"/>
              <a:t>;</a:t>
            </a:r>
          </a:p>
          <a:p>
            <a:pPr lvl="0"/>
            <a:r>
              <a:rPr lang="ru-RU" dirty="0" err="1"/>
              <a:t>профільний</a:t>
            </a:r>
            <a:r>
              <a:rPr lang="ru-RU" dirty="0"/>
              <a:t> предмет (для </a:t>
            </a:r>
            <a:r>
              <a:rPr lang="ru-RU" dirty="0" err="1"/>
              <a:t>учнів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навчалися</a:t>
            </a:r>
            <a:r>
              <a:rPr lang="ru-RU" dirty="0"/>
              <a:t> у </a:t>
            </a:r>
            <a:r>
              <a:rPr lang="ru-RU" dirty="0" err="1"/>
              <a:t>класах</a:t>
            </a:r>
            <a:r>
              <a:rPr lang="ru-RU" dirty="0"/>
              <a:t> з </a:t>
            </a:r>
            <a:r>
              <a:rPr lang="ru-RU" dirty="0" err="1"/>
              <a:t>профільним</a:t>
            </a:r>
            <a:r>
              <a:rPr lang="ru-RU" dirty="0"/>
              <a:t> </a:t>
            </a:r>
            <a:r>
              <a:rPr lang="ru-RU" dirty="0" err="1"/>
              <a:t>навчанням</a:t>
            </a:r>
            <a:r>
              <a:rPr lang="ru-RU" dirty="0"/>
              <a:t>), </a:t>
            </a:r>
            <a:r>
              <a:rPr lang="ru-RU" dirty="0" err="1"/>
              <a:t>історія</a:t>
            </a:r>
            <a:r>
              <a:rPr lang="ru-RU" dirty="0"/>
              <a:t> </a:t>
            </a:r>
            <a:r>
              <a:rPr lang="ru-RU" dirty="0" err="1"/>
              <a:t>України</a:t>
            </a:r>
            <a:r>
              <a:rPr lang="ru-RU" dirty="0"/>
              <a:t> </a:t>
            </a:r>
            <a:r>
              <a:rPr lang="ru-RU" dirty="0" err="1"/>
              <a:t>або</a:t>
            </a:r>
            <a:r>
              <a:rPr lang="ru-RU" dirty="0"/>
              <a:t> математика (для </a:t>
            </a:r>
            <a:r>
              <a:rPr lang="ru-RU" dirty="0" err="1"/>
              <a:t>учнів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навчалися</a:t>
            </a:r>
            <a:r>
              <a:rPr lang="ru-RU" dirty="0"/>
              <a:t> у </a:t>
            </a:r>
            <a:r>
              <a:rPr lang="ru-RU" dirty="0" err="1"/>
              <a:t>класах</a:t>
            </a:r>
            <a:r>
              <a:rPr lang="ru-RU" dirty="0"/>
              <a:t> </a:t>
            </a:r>
            <a:r>
              <a:rPr lang="ru-RU" dirty="0" err="1"/>
              <a:t>універсального</a:t>
            </a:r>
            <a:r>
              <a:rPr lang="ru-RU" dirty="0"/>
              <a:t> </a:t>
            </a:r>
            <a:r>
              <a:rPr lang="ru-RU" dirty="0" err="1"/>
              <a:t>профілю</a:t>
            </a:r>
            <a:r>
              <a:rPr lang="ru-RU" dirty="0"/>
              <a:t>); </a:t>
            </a:r>
          </a:p>
          <a:p>
            <a:pPr lvl="0"/>
            <a:r>
              <a:rPr lang="ru-RU" dirty="0"/>
              <a:t>предмет за </a:t>
            </a:r>
            <a:r>
              <a:rPr lang="ru-RU" dirty="0" err="1"/>
              <a:t>вибором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112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Старша</a:t>
            </a:r>
            <a:r>
              <a:rPr lang="ru-RU" dirty="0"/>
              <a:t> школа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lnSpc>
                <a:spcPct val="150000"/>
              </a:lnSpc>
            </a:pPr>
            <a:r>
              <a:rPr lang="ru-RU" dirty="0">
                <a:solidFill>
                  <a:srgbClr val="FF0000"/>
                </a:solidFill>
              </a:rPr>
              <a:t>При </a:t>
            </a:r>
            <a:r>
              <a:rPr lang="ru-RU" dirty="0" err="1">
                <a:solidFill>
                  <a:srgbClr val="FF0000"/>
                </a:solidFill>
              </a:rPr>
              <a:t>вивченні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двох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профільних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предметів</a:t>
            </a:r>
            <a:r>
              <a:rPr lang="ru-RU" dirty="0"/>
              <a:t> </a:t>
            </a:r>
            <a:endParaRPr lang="ru-RU" dirty="0" smtClean="0"/>
          </a:p>
          <a:p>
            <a:pPr marL="0" lvl="0" indent="0" algn="ctr">
              <a:lnSpc>
                <a:spcPct val="150000"/>
              </a:lnSpc>
              <a:buNone/>
            </a:pPr>
            <a:r>
              <a:rPr lang="ru-RU" dirty="0" err="1" smtClean="0"/>
              <a:t>атестацію</a:t>
            </a:r>
            <a:r>
              <a:rPr lang="ru-RU" dirty="0" smtClean="0"/>
              <a:t> </a:t>
            </a:r>
            <a:r>
              <a:rPr lang="ru-RU" dirty="0" err="1"/>
              <a:t>складають</a:t>
            </a:r>
            <a:r>
              <a:rPr lang="ru-RU" dirty="0"/>
              <a:t> </a:t>
            </a:r>
            <a:r>
              <a:rPr lang="ru-RU" dirty="0" err="1"/>
              <a:t>із</a:t>
            </a:r>
            <a:r>
              <a:rPr lang="ru-RU" dirty="0"/>
              <a:t> одного з них </a:t>
            </a:r>
            <a:r>
              <a:rPr lang="ru-RU" dirty="0" err="1"/>
              <a:t>замість</a:t>
            </a:r>
            <a:r>
              <a:rPr lang="ru-RU" dirty="0"/>
              <a:t> предмета за </a:t>
            </a:r>
            <a:r>
              <a:rPr lang="ru-RU" dirty="0" err="1" smtClean="0"/>
              <a:t>вибором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959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Українська</a:t>
            </a:r>
            <a:r>
              <a:rPr lang="ru-RU" dirty="0" smtClean="0"/>
              <a:t> </a:t>
            </a:r>
            <a:r>
              <a:rPr lang="ru-RU" dirty="0" err="1" smtClean="0"/>
              <a:t>мова</a:t>
            </a:r>
            <a:r>
              <a:rPr lang="ru-RU" dirty="0" smtClean="0"/>
              <a:t> - </a:t>
            </a:r>
            <a:r>
              <a:rPr lang="ru-RU" dirty="0">
                <a:solidFill>
                  <a:srgbClr val="FF0000"/>
                </a:solidFill>
              </a:rPr>
              <a:t>90</a:t>
            </a:r>
            <a:r>
              <a:rPr lang="ru-RU" dirty="0"/>
              <a:t> </a:t>
            </a:r>
            <a:r>
              <a:rPr lang="ru-RU" dirty="0" err="1"/>
              <a:t>хвилин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>
                <a:solidFill>
                  <a:srgbClr val="FF0000"/>
                </a:solidFill>
              </a:rPr>
              <a:t>у </a:t>
            </a:r>
            <a:r>
              <a:rPr lang="ru-RU" dirty="0" err="1">
                <a:solidFill>
                  <a:srgbClr val="FF0000"/>
                </a:solidFill>
              </a:rPr>
              <a:t>формі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переказу</a:t>
            </a:r>
            <a:r>
              <a:rPr lang="ru-RU" dirty="0">
                <a:solidFill>
                  <a:srgbClr val="FF0000"/>
                </a:solidFill>
              </a:rPr>
              <a:t> без </a:t>
            </a:r>
            <a:r>
              <a:rPr lang="ru-RU" dirty="0" err="1">
                <a:solidFill>
                  <a:srgbClr val="FF0000"/>
                </a:solidFill>
              </a:rPr>
              <a:t>творчого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завдання</a:t>
            </a:r>
            <a:r>
              <a:rPr lang="ru-RU" dirty="0" smtClean="0"/>
              <a:t>, </a:t>
            </a:r>
            <a:r>
              <a:rPr lang="ru-RU" dirty="0" err="1"/>
              <a:t>оголошеним</a:t>
            </a:r>
            <a:r>
              <a:rPr lang="ru-RU" dirty="0"/>
              <a:t> по </a:t>
            </a:r>
            <a:r>
              <a:rPr lang="ru-RU" dirty="0" err="1"/>
              <a:t>радіо</a:t>
            </a:r>
            <a:r>
              <a:rPr lang="ru-RU" dirty="0"/>
              <a:t> та </a:t>
            </a:r>
            <a:r>
              <a:rPr lang="ru-RU" dirty="0" err="1"/>
              <a:t>телебаченню</a:t>
            </a:r>
            <a:r>
              <a:rPr lang="ru-RU" dirty="0"/>
              <a:t> в день </a:t>
            </a:r>
            <a:r>
              <a:rPr lang="ru-RU" dirty="0" err="1"/>
              <a:t>проведення</a:t>
            </a:r>
            <a:r>
              <a:rPr lang="ru-RU" dirty="0"/>
              <a:t> </a:t>
            </a:r>
            <a:r>
              <a:rPr lang="ru-RU" dirty="0" err="1" smtClean="0"/>
              <a:t>атестації</a:t>
            </a:r>
            <a:endParaRPr lang="ru-RU" dirty="0" smtClean="0"/>
          </a:p>
          <a:p>
            <a:pPr algn="just"/>
            <a:r>
              <a:rPr lang="ru-RU" dirty="0"/>
              <a:t>«</a:t>
            </a: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переказів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української</a:t>
            </a:r>
            <a:r>
              <a:rPr lang="ru-RU" dirty="0"/>
              <a:t> </a:t>
            </a:r>
            <a:r>
              <a:rPr lang="ru-RU" dirty="0" err="1"/>
              <a:t>мови</a:t>
            </a:r>
            <a:r>
              <a:rPr lang="ru-RU" dirty="0"/>
              <a:t>. 11 </a:t>
            </a:r>
            <a:r>
              <a:rPr lang="ru-RU" dirty="0" err="1"/>
              <a:t>клас</a:t>
            </a:r>
            <a:r>
              <a:rPr lang="ru-RU" dirty="0"/>
              <a:t>» (</a:t>
            </a:r>
            <a:r>
              <a:rPr lang="ru-RU" dirty="0" err="1"/>
              <a:t>укл</a:t>
            </a:r>
            <a:r>
              <a:rPr lang="ru-RU" dirty="0"/>
              <a:t>. </a:t>
            </a:r>
            <a:r>
              <a:rPr lang="ru-RU" dirty="0" err="1"/>
              <a:t>Шелехова</a:t>
            </a:r>
            <a:r>
              <a:rPr lang="ru-RU" dirty="0"/>
              <a:t> Г.Т., </a:t>
            </a:r>
            <a:r>
              <a:rPr lang="ru-RU" dirty="0" err="1"/>
              <a:t>Новосьолова</a:t>
            </a:r>
            <a:r>
              <a:rPr lang="ru-RU" dirty="0"/>
              <a:t> В.І., </a:t>
            </a:r>
            <a:r>
              <a:rPr lang="ru-RU" dirty="0" err="1"/>
              <a:t>Ярмолюк</a:t>
            </a:r>
            <a:r>
              <a:rPr lang="ru-RU" dirty="0"/>
              <a:t> А.В.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2013) </a:t>
            </a:r>
          </a:p>
        </p:txBody>
      </p:sp>
    </p:spTree>
    <p:extLst>
      <p:ext uri="{BB962C8B-B14F-4D97-AF65-F5344CB8AC3E}">
        <p14:creationId xmlns:p14="http://schemas.microsoft.com/office/powerpoint/2010/main" val="410261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Російська мова - </a:t>
            </a:r>
            <a:r>
              <a:rPr lang="ru-RU" dirty="0">
                <a:solidFill>
                  <a:srgbClr val="FF0000"/>
                </a:solidFill>
              </a:rPr>
              <a:t>90</a:t>
            </a:r>
            <a:r>
              <a:rPr lang="ru-RU" dirty="0"/>
              <a:t> </a:t>
            </a:r>
            <a:r>
              <a:rPr lang="ru-RU" dirty="0" err="1"/>
              <a:t>хвилин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dirty="0"/>
              <a:t>«Збірник переказів для державної підсумкової атестації з російської мови </a:t>
            </a:r>
            <a:r>
              <a:rPr lang="uk-UA" dirty="0">
                <a:solidFill>
                  <a:srgbClr val="FF0000"/>
                </a:solidFill>
              </a:rPr>
              <a:t>для загальноосвітніх навчальних закладів з навчанням російською мовою</a:t>
            </a:r>
            <a:r>
              <a:rPr lang="uk-UA" dirty="0"/>
              <a:t>. </a:t>
            </a:r>
            <a:r>
              <a:rPr lang="ru-RU" dirty="0"/>
              <a:t>11 </a:t>
            </a:r>
            <a:r>
              <a:rPr lang="ru-RU" dirty="0" err="1"/>
              <a:t>клас</a:t>
            </a:r>
            <a:r>
              <a:rPr lang="ru-RU" dirty="0"/>
              <a:t>» (</a:t>
            </a:r>
            <a:r>
              <a:rPr lang="ru-RU" dirty="0" err="1"/>
              <a:t>укл</a:t>
            </a:r>
            <a:r>
              <a:rPr lang="ru-RU" dirty="0"/>
              <a:t>. Мельникова Л. В., Король Г. М., </a:t>
            </a:r>
            <a:r>
              <a:rPr lang="ru-RU" dirty="0" err="1"/>
              <a:t>Путій</a:t>
            </a:r>
            <a:r>
              <a:rPr lang="ru-RU" dirty="0"/>
              <a:t> Т. М.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</a:t>
            </a:r>
            <a:r>
              <a:rPr lang="ru-RU" dirty="0" smtClean="0"/>
              <a:t>)</a:t>
            </a:r>
          </a:p>
          <a:p>
            <a:pPr algn="just"/>
            <a:r>
              <a:rPr lang="ru-RU" dirty="0" err="1"/>
              <a:t>Тексти</a:t>
            </a:r>
            <a:r>
              <a:rPr lang="ru-RU" dirty="0"/>
              <a:t> </a:t>
            </a:r>
            <a:r>
              <a:rPr lang="ru-RU" dirty="0" err="1"/>
              <a:t>переказів</a:t>
            </a:r>
            <a:r>
              <a:rPr lang="ru-RU" dirty="0"/>
              <a:t> </a:t>
            </a:r>
            <a:r>
              <a:rPr lang="ru-RU" dirty="0" err="1" smtClean="0"/>
              <a:t>визначаються</a:t>
            </a:r>
            <a:r>
              <a:rPr lang="ru-RU" dirty="0" smtClean="0"/>
              <a:t> Департаментом науки і </a:t>
            </a:r>
            <a:r>
              <a:rPr lang="ru-RU" dirty="0" err="1" smtClean="0"/>
              <a:t>освіти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409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Російська мова - </a:t>
            </a:r>
            <a:r>
              <a:rPr lang="uk-UA" dirty="0"/>
              <a:t>у тестовій формі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/>
              <a:t>«Збірник завдань для державної підсумкової атестації з російської мови для загальноосвітніх навчальних закладів з навчанням російською мовою. </a:t>
            </a:r>
            <a:r>
              <a:rPr lang="ru-RU" dirty="0"/>
              <a:t>11 </a:t>
            </a:r>
            <a:r>
              <a:rPr lang="ru-RU" dirty="0" err="1"/>
              <a:t>клас</a:t>
            </a:r>
            <a:r>
              <a:rPr lang="ru-RU" dirty="0"/>
              <a:t>» (</a:t>
            </a:r>
            <a:r>
              <a:rPr lang="ru-RU" dirty="0" err="1"/>
              <a:t>укл</a:t>
            </a:r>
            <a:r>
              <a:rPr lang="ru-RU" dirty="0"/>
              <a:t>. </a:t>
            </a:r>
            <a:r>
              <a:rPr lang="ru-RU" dirty="0" err="1"/>
              <a:t>Бикова</a:t>
            </a:r>
            <a:r>
              <a:rPr lang="ru-RU" dirty="0"/>
              <a:t> К. І., </a:t>
            </a:r>
            <a:r>
              <a:rPr lang="ru-RU" dirty="0" err="1"/>
              <a:t>Кошкіна</a:t>
            </a:r>
            <a:r>
              <a:rPr lang="ru-RU" dirty="0"/>
              <a:t> Ж. О.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2013)</a:t>
            </a:r>
          </a:p>
        </p:txBody>
      </p:sp>
    </p:spTree>
    <p:extLst>
      <p:ext uri="{BB962C8B-B14F-4D97-AF65-F5344CB8AC3E}">
        <p14:creationId xmlns:p14="http://schemas.microsoft.com/office/powerpoint/2010/main" val="275037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Російська мова - у тестовій формі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містить</a:t>
            </a:r>
            <a:r>
              <a:rPr lang="ru-RU" dirty="0"/>
              <a:t> 15 </a:t>
            </a:r>
            <a:r>
              <a:rPr lang="ru-RU" dirty="0" err="1"/>
              <a:t>варіантів</a:t>
            </a:r>
            <a:r>
              <a:rPr lang="ru-RU" dirty="0"/>
              <a:t> </a:t>
            </a:r>
            <a:r>
              <a:rPr lang="ru-RU" dirty="0" err="1"/>
              <a:t>тестових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Кожний</a:t>
            </a:r>
            <a:r>
              <a:rPr lang="ru-RU" dirty="0" smtClean="0"/>
              <a:t> </a:t>
            </a:r>
            <a:r>
              <a:rPr lang="ru-RU" dirty="0" err="1"/>
              <a:t>варіант</a:t>
            </a:r>
            <a:r>
              <a:rPr lang="ru-RU" dirty="0"/>
              <a:t> </a:t>
            </a:r>
            <a:r>
              <a:rPr lang="ru-RU" dirty="0" err="1"/>
              <a:t>складається</a:t>
            </a:r>
            <a:r>
              <a:rPr lang="ru-RU" dirty="0"/>
              <a:t> з 21 </a:t>
            </a:r>
            <a:r>
              <a:rPr lang="ru-RU" dirty="0" err="1"/>
              <a:t>завдання</a:t>
            </a:r>
            <a:r>
              <a:rPr lang="ru-RU" dirty="0"/>
              <a:t> </a:t>
            </a:r>
            <a:r>
              <a:rPr lang="ru-RU" dirty="0" err="1"/>
              <a:t>різних</a:t>
            </a:r>
            <a:r>
              <a:rPr lang="ru-RU" dirty="0"/>
              <a:t> </a:t>
            </a:r>
            <a:r>
              <a:rPr lang="ru-RU" dirty="0" err="1"/>
              <a:t>ступенів</a:t>
            </a:r>
            <a:r>
              <a:rPr lang="ru-RU" dirty="0"/>
              <a:t> </a:t>
            </a:r>
            <a:r>
              <a:rPr lang="ru-RU" dirty="0" err="1"/>
              <a:t>складності</a:t>
            </a:r>
            <a:r>
              <a:rPr lang="ru-RU" dirty="0" smtClean="0"/>
              <a:t>.</a:t>
            </a:r>
          </a:p>
          <a:p>
            <a:pPr algn="just"/>
            <a:r>
              <a:rPr lang="ru-RU" dirty="0" err="1"/>
              <a:t>Тривалість</a:t>
            </a:r>
            <a:r>
              <a:rPr lang="ru-RU" dirty="0"/>
              <a:t>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/>
              <a:t>тестових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– </a:t>
            </a:r>
            <a:r>
              <a:rPr lang="ru-RU" dirty="0">
                <a:solidFill>
                  <a:srgbClr val="FF0000"/>
                </a:solidFill>
              </a:rPr>
              <a:t>90</a:t>
            </a:r>
            <a:r>
              <a:rPr lang="ru-RU" dirty="0"/>
              <a:t> </a:t>
            </a:r>
            <a:r>
              <a:rPr lang="ru-RU" dirty="0" err="1"/>
              <a:t>хвилин</a:t>
            </a:r>
            <a:r>
              <a:rPr lang="ru-RU" dirty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299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Українська література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>
                <a:solidFill>
                  <a:srgbClr val="FF0000"/>
                </a:solidFill>
              </a:rPr>
              <a:t>у формі тестування </a:t>
            </a:r>
            <a:r>
              <a:rPr lang="uk-UA" dirty="0" smtClean="0"/>
              <a:t>- за </a:t>
            </a:r>
            <a:r>
              <a:rPr lang="uk-UA" dirty="0"/>
              <a:t>«Збірником завдань для державної підсумкової атестації з української літератури. </a:t>
            </a:r>
            <a:r>
              <a:rPr lang="ru-RU" dirty="0"/>
              <a:t>11 </a:t>
            </a:r>
            <a:r>
              <a:rPr lang="ru-RU" dirty="0" err="1"/>
              <a:t>клас</a:t>
            </a:r>
            <a:r>
              <a:rPr lang="ru-RU" dirty="0"/>
              <a:t>» (авт. Коваленко Л. Т., Михайлова Н. В.</a:t>
            </a:r>
            <a:r>
              <a:rPr lang="uk-UA" dirty="0"/>
              <a:t> – К.: Центр навчально-методичної літератури, 2013</a:t>
            </a:r>
            <a:r>
              <a:rPr lang="ru-RU" dirty="0"/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798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Українська література </a:t>
            </a:r>
            <a:r>
              <a:rPr lang="uk-UA" dirty="0" smtClean="0"/>
              <a:t> - </a:t>
            </a:r>
            <a:r>
              <a:rPr lang="uk-UA" dirty="0" smtClean="0">
                <a:solidFill>
                  <a:srgbClr val="FF0000"/>
                </a:solidFill>
              </a:rPr>
              <a:t>90</a:t>
            </a:r>
            <a:r>
              <a:rPr lang="uk-UA" dirty="0" smtClean="0"/>
              <a:t> хвилин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У </a:t>
            </a:r>
            <a:r>
              <a:rPr lang="ru-RU" dirty="0" err="1"/>
              <a:t>збірнику</a:t>
            </a:r>
            <a:r>
              <a:rPr lang="ru-RU" dirty="0"/>
              <a:t> представлено 20 </a:t>
            </a:r>
            <a:r>
              <a:rPr lang="ru-RU" dirty="0" err="1"/>
              <a:t>варіантів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у </a:t>
            </a:r>
            <a:r>
              <a:rPr lang="ru-RU" dirty="0" err="1"/>
              <a:t>тестовій</a:t>
            </a:r>
            <a:r>
              <a:rPr lang="ru-RU" dirty="0"/>
              <a:t> </a:t>
            </a:r>
            <a:r>
              <a:rPr lang="ru-RU" dirty="0" err="1"/>
              <a:t>формі</a:t>
            </a:r>
            <a:r>
              <a:rPr lang="ru-RU" dirty="0"/>
              <a:t>, </a:t>
            </a:r>
            <a:r>
              <a:rPr lang="ru-RU" dirty="0" err="1"/>
              <a:t>однакових</a:t>
            </a:r>
            <a:r>
              <a:rPr lang="ru-RU" dirty="0"/>
              <a:t> за структурою та </a:t>
            </a:r>
            <a:r>
              <a:rPr lang="ru-RU" dirty="0" err="1"/>
              <a:t>складністю</a:t>
            </a:r>
            <a:r>
              <a:rPr lang="ru-RU" dirty="0"/>
              <a:t>. </a:t>
            </a:r>
          </a:p>
          <a:p>
            <a:pPr algn="just"/>
            <a:r>
              <a:rPr lang="uk-UA" dirty="0"/>
              <a:t>Завдання 33 вимагає написання розгорнутої відповіді на запропоноване питання. </a:t>
            </a:r>
            <a:endParaRPr lang="uk-UA" dirty="0" smtClean="0"/>
          </a:p>
          <a:p>
            <a:pPr algn="just"/>
            <a:r>
              <a:rPr lang="uk-UA" dirty="0"/>
              <a:t>Обсяг відповіді ― від 100 до 200 слів.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293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Світова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проводиться у </a:t>
            </a:r>
            <a:r>
              <a:rPr lang="ru-RU" dirty="0" err="1">
                <a:solidFill>
                  <a:srgbClr val="FF0000"/>
                </a:solidFill>
              </a:rPr>
              <a:t>письмовій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формі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за «</a:t>
            </a:r>
            <a:r>
              <a:rPr lang="ru-RU" dirty="0" err="1"/>
              <a:t>Збірником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</a:t>
            </a:r>
            <a:r>
              <a:rPr lang="ru-RU" dirty="0" err="1"/>
              <a:t>зі</a:t>
            </a:r>
            <a:r>
              <a:rPr lang="ru-RU" dirty="0"/>
              <a:t> </a:t>
            </a:r>
            <a:r>
              <a:rPr lang="ru-RU" dirty="0" err="1"/>
              <a:t>світової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. 11 </a:t>
            </a:r>
            <a:r>
              <a:rPr lang="ru-RU" dirty="0" err="1"/>
              <a:t>клас</a:t>
            </a:r>
            <a:r>
              <a:rPr lang="ru-RU" dirty="0"/>
              <a:t>» (авт. </a:t>
            </a:r>
            <a:r>
              <a:rPr lang="ru-RU" dirty="0" err="1"/>
              <a:t>Таранік</a:t>
            </a:r>
            <a:r>
              <a:rPr lang="ru-RU" dirty="0"/>
              <a:t>-Ткачук К. В., </a:t>
            </a:r>
            <a:r>
              <a:rPr lang="ru-RU" dirty="0" err="1"/>
              <a:t>Фоміна</a:t>
            </a:r>
            <a:r>
              <a:rPr lang="ru-RU" dirty="0"/>
              <a:t> С. П.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2013)</a:t>
            </a:r>
          </a:p>
        </p:txBody>
      </p:sp>
    </p:spTree>
    <p:extLst>
      <p:ext uri="{BB962C8B-B14F-4D97-AF65-F5344CB8AC3E}">
        <p14:creationId xmlns:p14="http://schemas.microsoft.com/office/powerpoint/2010/main" val="122493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Світова</a:t>
            </a:r>
            <a:r>
              <a:rPr lang="ru-RU" dirty="0"/>
              <a:t> </a:t>
            </a:r>
            <a:r>
              <a:rPr lang="ru-RU" dirty="0" err="1"/>
              <a:t>література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dirty="0"/>
              <a:t>З</a:t>
            </a:r>
            <a:r>
              <a:rPr lang="ru-RU" dirty="0" err="1" smtClean="0"/>
              <a:t>бірник</a:t>
            </a:r>
            <a:r>
              <a:rPr lang="ru-RU" dirty="0" smtClean="0"/>
              <a:t> </a:t>
            </a:r>
            <a:r>
              <a:rPr lang="ru-RU" dirty="0" err="1"/>
              <a:t>містить</a:t>
            </a:r>
            <a:r>
              <a:rPr lang="ru-RU" dirty="0"/>
              <a:t> 20 </a:t>
            </a:r>
            <a:r>
              <a:rPr lang="ru-RU" dirty="0" err="1"/>
              <a:t>варіантів</a:t>
            </a:r>
            <a:r>
              <a:rPr lang="ru-RU" dirty="0"/>
              <a:t> </a:t>
            </a:r>
            <a:r>
              <a:rPr lang="ru-RU" dirty="0" err="1"/>
              <a:t>атестаційних</a:t>
            </a:r>
            <a:r>
              <a:rPr lang="ru-RU" dirty="0"/>
              <a:t> </a:t>
            </a:r>
            <a:r>
              <a:rPr lang="ru-RU" dirty="0" err="1" smtClean="0"/>
              <a:t>завдань</a:t>
            </a:r>
            <a:r>
              <a:rPr lang="ru-RU" dirty="0" smtClean="0"/>
              <a:t>.</a:t>
            </a:r>
          </a:p>
          <a:p>
            <a:pPr algn="just"/>
            <a:r>
              <a:rPr lang="ru-RU" dirty="0" err="1"/>
              <a:t>Навчальні</a:t>
            </a:r>
            <a:r>
              <a:rPr lang="ru-RU" dirty="0"/>
              <a:t> </a:t>
            </a:r>
            <a:r>
              <a:rPr lang="ru-RU" dirty="0" err="1"/>
              <a:t>заклади</a:t>
            </a:r>
            <a:r>
              <a:rPr lang="ru-RU" dirty="0"/>
              <a:t> </a:t>
            </a:r>
            <a:r>
              <a:rPr lang="ru-RU" dirty="0" err="1"/>
              <a:t>визначають</a:t>
            </a:r>
            <a:r>
              <a:rPr lang="ru-RU" dirty="0"/>
              <a:t> не </a:t>
            </a:r>
            <a:r>
              <a:rPr lang="ru-RU" dirty="0" err="1"/>
              <a:t>менше</a:t>
            </a:r>
            <a:r>
              <a:rPr lang="ru-RU" dirty="0"/>
              <a:t> </a:t>
            </a:r>
            <a:r>
              <a:rPr lang="uk-UA" dirty="0"/>
              <a:t>10-</a:t>
            </a:r>
            <a:r>
              <a:rPr lang="ru-RU" dirty="0" err="1"/>
              <a:t>ти</a:t>
            </a:r>
            <a:r>
              <a:rPr lang="ru-RU" dirty="0"/>
              <a:t> </a:t>
            </a:r>
            <a:r>
              <a:rPr lang="ru-RU" dirty="0" err="1"/>
              <a:t>варіантів</a:t>
            </a:r>
            <a:r>
              <a:rPr lang="ru-RU" dirty="0"/>
              <a:t> для кожного </a:t>
            </a:r>
            <a:r>
              <a:rPr lang="ru-RU" dirty="0" err="1"/>
              <a:t>класу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</a:t>
            </a:r>
            <a:r>
              <a:rPr lang="ru-RU" dirty="0" err="1"/>
              <a:t>менша</a:t>
            </a:r>
            <a:r>
              <a:rPr lang="ru-RU" dirty="0"/>
              <a:t> десяти, </a:t>
            </a:r>
            <a:r>
              <a:rPr lang="ru-RU" dirty="0" err="1"/>
              <a:t>кожен</a:t>
            </a:r>
            <a:r>
              <a:rPr lang="ru-RU" dirty="0"/>
              <a:t> з них </a:t>
            </a:r>
            <a:r>
              <a:rPr lang="ru-RU" dirty="0" err="1"/>
              <a:t>отримує</a:t>
            </a:r>
            <a:r>
              <a:rPr lang="ru-RU" dirty="0"/>
              <a:t> </a:t>
            </a:r>
            <a:r>
              <a:rPr lang="ru-RU" dirty="0" err="1"/>
              <a:t>окремий</a:t>
            </a:r>
            <a:r>
              <a:rPr lang="ru-RU" dirty="0"/>
              <a:t> </a:t>
            </a:r>
            <a:r>
              <a:rPr lang="ru-RU" dirty="0" err="1"/>
              <a:t>варіант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3111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Математика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400" dirty="0" smtClean="0"/>
              <a:t>«</a:t>
            </a:r>
            <a:r>
              <a:rPr lang="ru-RU" sz="2400" dirty="0" err="1" smtClean="0"/>
              <a:t>Збірник</a:t>
            </a:r>
            <a:r>
              <a:rPr lang="ru-RU" sz="2400" dirty="0" smtClean="0"/>
              <a:t> </a:t>
            </a:r>
            <a:r>
              <a:rPr lang="ru-RU" sz="2400" dirty="0" err="1"/>
              <a:t>завдань</a:t>
            </a:r>
            <a:r>
              <a:rPr lang="ru-RU" sz="2400" dirty="0"/>
              <a:t> для </a:t>
            </a:r>
            <a:r>
              <a:rPr lang="ru-RU" sz="2400" dirty="0" err="1"/>
              <a:t>державної</a:t>
            </a:r>
            <a:r>
              <a:rPr lang="ru-RU" sz="2400" dirty="0"/>
              <a:t> </a:t>
            </a:r>
            <a:r>
              <a:rPr lang="ru-RU" sz="2400" dirty="0" err="1"/>
              <a:t>підсумкової</a:t>
            </a:r>
            <a:r>
              <a:rPr lang="ru-RU" sz="2400" dirty="0"/>
              <a:t> </a:t>
            </a:r>
            <a:r>
              <a:rPr lang="ru-RU" sz="2400" dirty="0" err="1"/>
              <a:t>атестації</a:t>
            </a:r>
            <a:r>
              <a:rPr lang="ru-RU" sz="2400" dirty="0"/>
              <a:t> з математики. 4 </a:t>
            </a:r>
            <a:r>
              <a:rPr lang="ru-RU" sz="2400" dirty="0" err="1"/>
              <a:t>клас</a:t>
            </a:r>
            <a:r>
              <a:rPr lang="ru-RU" sz="2400" dirty="0"/>
              <a:t>» (авт.         </a:t>
            </a:r>
            <a:r>
              <a:rPr lang="ru-RU" sz="2400" dirty="0" err="1"/>
              <a:t>Онопрієнко</a:t>
            </a:r>
            <a:r>
              <a:rPr lang="ru-RU" sz="2400" dirty="0"/>
              <a:t> О. В., Пархоменко Н. Є., Листопад Н. П. – К.: Центр </a:t>
            </a:r>
            <a:r>
              <a:rPr lang="ru-RU" sz="2400" dirty="0" err="1"/>
              <a:t>навчально-методичної</a:t>
            </a:r>
            <a:r>
              <a:rPr lang="ru-RU" sz="2400" dirty="0"/>
              <a:t> </a:t>
            </a:r>
            <a:r>
              <a:rPr lang="ru-RU" sz="2400" dirty="0" err="1"/>
              <a:t>літератури</a:t>
            </a:r>
            <a:r>
              <a:rPr lang="ru-RU" sz="2400" dirty="0"/>
              <a:t>, 2013)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000" dirty="0"/>
              <a:t>«Сборник заданий для государственной итоговой аттестации по математике для общеобразовательных учебных заведений с обучением на русском языке. 4 класс» (авт. Оноприенко О. В.,          Пархоменко Н. Е., Листопад Н. П. – К.: Центр </a:t>
            </a:r>
            <a:r>
              <a:rPr lang="ru-RU" sz="2000" dirty="0" err="1"/>
              <a:t>навчально-методичної</a:t>
            </a:r>
            <a:r>
              <a:rPr lang="ru-RU" sz="2000" dirty="0"/>
              <a:t> </a:t>
            </a:r>
            <a:r>
              <a:rPr lang="ru-RU" sz="2000" dirty="0" err="1"/>
              <a:t>літератури</a:t>
            </a:r>
            <a:r>
              <a:rPr lang="ru-RU" sz="2000" dirty="0"/>
              <a:t>, 2013)</a:t>
            </a:r>
          </a:p>
        </p:txBody>
      </p:sp>
    </p:spTree>
    <p:extLst>
      <p:ext uri="{BB962C8B-B14F-4D97-AF65-F5344CB8AC3E}">
        <p14:creationId xmlns:p14="http://schemas.microsoft.com/office/powerpoint/2010/main" val="379479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Світова</a:t>
            </a:r>
            <a:r>
              <a:rPr lang="ru-RU" dirty="0"/>
              <a:t> </a:t>
            </a:r>
            <a:r>
              <a:rPr lang="ru-RU" dirty="0" err="1"/>
              <a:t>література</a:t>
            </a:r>
            <a:r>
              <a:rPr lang="ru-RU" dirty="0"/>
              <a:t> </a:t>
            </a:r>
            <a:r>
              <a:rPr lang="ru-RU" dirty="0" smtClean="0"/>
              <a:t>- </a:t>
            </a:r>
            <a:r>
              <a:rPr lang="ru-RU" dirty="0" smtClean="0">
                <a:solidFill>
                  <a:srgbClr val="FF0000"/>
                </a:solidFill>
              </a:rPr>
              <a:t>90</a:t>
            </a:r>
            <a:r>
              <a:rPr lang="ru-RU" dirty="0" smtClean="0"/>
              <a:t> </a:t>
            </a:r>
            <a:r>
              <a:rPr lang="ru-RU" dirty="0" err="1"/>
              <a:t>хвилин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>
                <a:solidFill>
                  <a:srgbClr val="FF0000"/>
                </a:solidFill>
              </a:rPr>
              <a:t>Кількість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завдань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для </a:t>
            </a:r>
            <a:r>
              <a:rPr lang="ru-RU" dirty="0" err="1"/>
              <a:t>рівня</a:t>
            </a:r>
            <a:r>
              <a:rPr lang="ru-RU" dirty="0"/>
              <a:t> стандарту та </a:t>
            </a:r>
            <a:r>
              <a:rPr lang="ru-RU" dirty="0" err="1"/>
              <a:t>академічного</a:t>
            </a:r>
            <a:r>
              <a:rPr lang="ru-RU" dirty="0"/>
              <a:t> (</a:t>
            </a:r>
            <a:r>
              <a:rPr lang="ru-RU" dirty="0" err="1"/>
              <a:t>профільного</a:t>
            </a:r>
            <a:r>
              <a:rPr lang="ru-RU" dirty="0"/>
              <a:t>) </a:t>
            </a:r>
            <a:r>
              <a:rPr lang="ru-RU" dirty="0" err="1" smtClean="0">
                <a:solidFill>
                  <a:srgbClr val="FF0000"/>
                </a:solidFill>
              </a:rPr>
              <a:t>відрізняється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</a:p>
          <a:p>
            <a:pPr algn="just"/>
            <a:r>
              <a:rPr lang="ru-RU" dirty="0" err="1"/>
              <a:t>Завдання</a:t>
            </a:r>
            <a:r>
              <a:rPr lang="ru-RU" dirty="0"/>
              <a:t> з </a:t>
            </a:r>
            <a:r>
              <a:rPr lang="ru-RU" dirty="0" err="1"/>
              <a:t>позначками</a:t>
            </a:r>
            <a:r>
              <a:rPr lang="ru-RU" dirty="0"/>
              <a:t> «</a:t>
            </a:r>
            <a:r>
              <a:rPr lang="ru-RU" dirty="0">
                <a:solidFill>
                  <a:srgbClr val="FF0000"/>
                </a:solidFill>
              </a:rPr>
              <a:t>СА</a:t>
            </a:r>
            <a:r>
              <a:rPr lang="ru-RU" dirty="0"/>
              <a:t>» та «</a:t>
            </a:r>
            <a:r>
              <a:rPr lang="ru-RU" dirty="0">
                <a:solidFill>
                  <a:srgbClr val="FF0000"/>
                </a:solidFill>
              </a:rPr>
              <a:t>С</a:t>
            </a:r>
            <a:r>
              <a:rPr lang="ru-RU" dirty="0"/>
              <a:t>» </a:t>
            </a:r>
            <a:r>
              <a:rPr lang="ru-RU" dirty="0" err="1"/>
              <a:t>призначено</a:t>
            </a:r>
            <a:r>
              <a:rPr lang="ru-RU" dirty="0"/>
              <a:t> для </a:t>
            </a:r>
            <a:r>
              <a:rPr lang="ru-RU" dirty="0" err="1"/>
              <a:t>рівня</a:t>
            </a:r>
            <a:r>
              <a:rPr lang="ru-RU" dirty="0"/>
              <a:t> стандарту; </a:t>
            </a:r>
            <a:r>
              <a:rPr lang="ru-RU" dirty="0" err="1"/>
              <a:t>завдання</a:t>
            </a:r>
            <a:r>
              <a:rPr lang="ru-RU" dirty="0"/>
              <a:t> з </a:t>
            </a:r>
            <a:r>
              <a:rPr lang="ru-RU" dirty="0" err="1"/>
              <a:t>позначками</a:t>
            </a:r>
            <a:r>
              <a:rPr lang="ru-RU" dirty="0"/>
              <a:t> «</a:t>
            </a:r>
            <a:r>
              <a:rPr lang="ru-RU" dirty="0">
                <a:solidFill>
                  <a:srgbClr val="FF0000"/>
                </a:solidFill>
              </a:rPr>
              <a:t>СА</a:t>
            </a:r>
            <a:r>
              <a:rPr lang="ru-RU" dirty="0"/>
              <a:t>» та «</a:t>
            </a:r>
            <a:r>
              <a:rPr lang="ru-RU" dirty="0">
                <a:solidFill>
                  <a:srgbClr val="FF0000"/>
                </a:solidFill>
              </a:rPr>
              <a:t>АП</a:t>
            </a:r>
            <a:r>
              <a:rPr lang="ru-RU" dirty="0"/>
              <a:t>» - для </a:t>
            </a:r>
            <a:r>
              <a:rPr lang="ru-RU" dirty="0" err="1"/>
              <a:t>академічного</a:t>
            </a:r>
            <a:r>
              <a:rPr lang="ru-RU" dirty="0"/>
              <a:t> та </a:t>
            </a:r>
            <a:r>
              <a:rPr lang="ru-RU" dirty="0" err="1"/>
              <a:t>профільного</a:t>
            </a:r>
            <a:r>
              <a:rPr lang="ru-RU" dirty="0"/>
              <a:t> </a:t>
            </a:r>
            <a:r>
              <a:rPr lang="ru-RU" dirty="0" err="1"/>
              <a:t>рівнів</a:t>
            </a:r>
            <a:r>
              <a:rPr lang="ru-RU" dirty="0"/>
              <a:t>.</a:t>
            </a:r>
          </a:p>
          <a:p>
            <a:pPr algn="just"/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44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Інтегрований</a:t>
            </a:r>
            <a:r>
              <a:rPr lang="ru-RU" dirty="0" smtClean="0"/>
              <a:t> </a:t>
            </a:r>
            <a:r>
              <a:rPr lang="ru-RU" dirty="0"/>
              <a:t>курс «</a:t>
            </a:r>
            <a:r>
              <a:rPr lang="ru-RU" dirty="0" err="1"/>
              <a:t>Література</a:t>
            </a:r>
            <a:r>
              <a:rPr lang="ru-RU" dirty="0"/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>
                <a:solidFill>
                  <a:srgbClr val="FF0000"/>
                </a:solidFill>
              </a:rPr>
              <a:t>у </a:t>
            </a:r>
            <a:r>
              <a:rPr lang="ru-RU" dirty="0" err="1">
                <a:solidFill>
                  <a:srgbClr val="FF0000"/>
                </a:solidFill>
              </a:rPr>
              <a:t>письмовій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формі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- «</a:t>
            </a:r>
            <a:r>
              <a:rPr lang="ru-RU" dirty="0" err="1" smtClean="0"/>
              <a:t>Збірник</a:t>
            </a:r>
            <a:r>
              <a:rPr lang="ru-RU" dirty="0" smtClean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інтегрованого</a:t>
            </a:r>
            <a:r>
              <a:rPr lang="ru-RU" dirty="0"/>
              <a:t> курсу «</a:t>
            </a:r>
            <a:r>
              <a:rPr lang="ru-RU" dirty="0" err="1"/>
              <a:t>Література</a:t>
            </a:r>
            <a:r>
              <a:rPr lang="ru-RU" dirty="0"/>
              <a:t>» (</a:t>
            </a:r>
            <a:r>
              <a:rPr lang="ru-RU" dirty="0" err="1"/>
              <a:t>російська</a:t>
            </a:r>
            <a:r>
              <a:rPr lang="ru-RU" dirty="0"/>
              <a:t> та </a:t>
            </a:r>
            <a:r>
              <a:rPr lang="ru-RU" dirty="0" err="1"/>
              <a:t>світова</a:t>
            </a:r>
            <a:r>
              <a:rPr lang="ru-RU" dirty="0"/>
              <a:t>). 11 </a:t>
            </a:r>
            <a:r>
              <a:rPr lang="ru-RU" dirty="0" err="1"/>
              <a:t>клас</a:t>
            </a:r>
            <a:r>
              <a:rPr lang="ru-RU" dirty="0"/>
              <a:t>» (авт. </a:t>
            </a:r>
            <a:r>
              <a:rPr lang="ru-RU" dirty="0" err="1"/>
              <a:t>Сімакова</a:t>
            </a:r>
            <a:r>
              <a:rPr lang="ru-RU" dirty="0"/>
              <a:t> Л. А.; </a:t>
            </a:r>
            <a:r>
              <a:rPr lang="ru-RU" dirty="0" err="1"/>
              <a:t>Снєгірьова</a:t>
            </a:r>
            <a:r>
              <a:rPr lang="ru-RU" dirty="0"/>
              <a:t> В. В. -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2013)</a:t>
            </a:r>
          </a:p>
        </p:txBody>
      </p:sp>
    </p:spTree>
    <p:extLst>
      <p:ext uri="{BB962C8B-B14F-4D97-AF65-F5344CB8AC3E}">
        <p14:creationId xmlns:p14="http://schemas.microsoft.com/office/powerpoint/2010/main" val="409263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Інтегрований</a:t>
            </a:r>
            <a:r>
              <a:rPr lang="ru-RU" dirty="0"/>
              <a:t> курс «</a:t>
            </a:r>
            <a:r>
              <a:rPr lang="ru-RU" dirty="0" err="1"/>
              <a:t>Література</a:t>
            </a:r>
            <a:r>
              <a:rPr lang="ru-RU" dirty="0"/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Навчальні</a:t>
            </a:r>
            <a:r>
              <a:rPr lang="ru-RU" dirty="0"/>
              <a:t> </a:t>
            </a:r>
            <a:r>
              <a:rPr lang="ru-RU" dirty="0" err="1"/>
              <a:t>заклади</a:t>
            </a:r>
            <a:r>
              <a:rPr lang="ru-RU" dirty="0"/>
              <a:t> </a:t>
            </a:r>
            <a:r>
              <a:rPr lang="ru-RU" dirty="0" err="1"/>
              <a:t>визначають</a:t>
            </a:r>
            <a:r>
              <a:rPr lang="ru-RU" dirty="0"/>
              <a:t> не </a:t>
            </a:r>
            <a:r>
              <a:rPr lang="ru-RU" dirty="0" err="1"/>
              <a:t>менше</a:t>
            </a:r>
            <a:r>
              <a:rPr lang="ru-RU" dirty="0"/>
              <a:t> </a:t>
            </a:r>
            <a:r>
              <a:rPr lang="ru-RU" dirty="0" smtClean="0"/>
              <a:t>10-ти </a:t>
            </a:r>
            <a:r>
              <a:rPr lang="ru-RU" dirty="0" err="1"/>
              <a:t>варіантів</a:t>
            </a:r>
            <a:r>
              <a:rPr lang="ru-RU" dirty="0"/>
              <a:t> для кожного </a:t>
            </a:r>
            <a:r>
              <a:rPr lang="ru-RU" dirty="0" err="1"/>
              <a:t>класу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</a:t>
            </a:r>
            <a:r>
              <a:rPr lang="ru-RU" dirty="0" err="1"/>
              <a:t>менша</a:t>
            </a:r>
            <a:r>
              <a:rPr lang="ru-RU" dirty="0"/>
              <a:t> десяти, </a:t>
            </a:r>
            <a:r>
              <a:rPr lang="ru-RU" dirty="0" err="1"/>
              <a:t>кожен</a:t>
            </a:r>
            <a:r>
              <a:rPr lang="ru-RU" dirty="0"/>
              <a:t> з них </a:t>
            </a:r>
            <a:r>
              <a:rPr lang="ru-RU" dirty="0" err="1"/>
              <a:t>отримує</a:t>
            </a:r>
            <a:r>
              <a:rPr lang="ru-RU" dirty="0"/>
              <a:t> </a:t>
            </a:r>
            <a:r>
              <a:rPr lang="ru-RU" dirty="0" err="1"/>
              <a:t>окремий</a:t>
            </a:r>
            <a:r>
              <a:rPr lang="ru-RU" dirty="0"/>
              <a:t> </a:t>
            </a:r>
            <a:r>
              <a:rPr lang="ru-RU" dirty="0" err="1" smtClean="0"/>
              <a:t>варіант</a:t>
            </a:r>
            <a:r>
              <a:rPr lang="ru-RU" dirty="0" smtClean="0"/>
              <a:t>.</a:t>
            </a:r>
          </a:p>
          <a:p>
            <a:pPr algn="just"/>
            <a:r>
              <a:rPr lang="ru-RU" dirty="0">
                <a:solidFill>
                  <a:srgbClr val="FF0000"/>
                </a:solidFill>
              </a:rPr>
              <a:t>90 </a:t>
            </a:r>
            <a:r>
              <a:rPr lang="ru-RU" dirty="0" err="1" smtClean="0"/>
              <a:t>хвилин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546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Іноземні</a:t>
            </a:r>
            <a:r>
              <a:rPr lang="ru-RU" dirty="0" smtClean="0"/>
              <a:t> </a:t>
            </a:r>
            <a:r>
              <a:rPr lang="ru-RU" dirty="0" err="1" smtClean="0"/>
              <a:t>мови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/>
              <a:t>«</a:t>
            </a:r>
            <a:r>
              <a:rPr lang="ru-RU" sz="2000" dirty="0" err="1"/>
              <a:t>Збірник</a:t>
            </a:r>
            <a:r>
              <a:rPr lang="ru-RU" sz="2000" dirty="0"/>
              <a:t> </a:t>
            </a:r>
            <a:r>
              <a:rPr lang="ru-RU" sz="2000" dirty="0" err="1"/>
              <a:t>завдань</a:t>
            </a:r>
            <a:r>
              <a:rPr lang="ru-RU" sz="2000" dirty="0"/>
              <a:t> для </a:t>
            </a:r>
            <a:r>
              <a:rPr lang="ru-RU" sz="2000" dirty="0" err="1"/>
              <a:t>державної</a:t>
            </a:r>
            <a:r>
              <a:rPr lang="ru-RU" sz="2000" dirty="0"/>
              <a:t> </a:t>
            </a:r>
            <a:r>
              <a:rPr lang="ru-RU" sz="2000" dirty="0" err="1"/>
              <a:t>підсумкової</a:t>
            </a:r>
            <a:r>
              <a:rPr lang="ru-RU" sz="2000" dirty="0"/>
              <a:t> </a:t>
            </a:r>
            <a:r>
              <a:rPr lang="ru-RU" sz="2000" dirty="0" err="1"/>
              <a:t>атестації</a:t>
            </a:r>
            <a:r>
              <a:rPr lang="ru-RU" sz="2000" dirty="0"/>
              <a:t> </a:t>
            </a:r>
            <a:r>
              <a:rPr lang="ru-RU" sz="2000" dirty="0">
                <a:solidFill>
                  <a:srgbClr val="FF0000"/>
                </a:solidFill>
              </a:rPr>
              <a:t>з </a:t>
            </a:r>
            <a:r>
              <a:rPr lang="ru-RU" sz="2000" dirty="0" err="1">
                <a:solidFill>
                  <a:srgbClr val="FF0000"/>
                </a:solidFill>
              </a:rPr>
              <a:t>англійської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мови</a:t>
            </a:r>
            <a:r>
              <a:rPr lang="ru-RU" sz="2000" dirty="0"/>
              <a:t>. 11 </a:t>
            </a:r>
            <a:r>
              <a:rPr lang="ru-RU" sz="2000" dirty="0" err="1"/>
              <a:t>клас</a:t>
            </a:r>
            <a:r>
              <a:rPr lang="ru-RU" sz="2000" dirty="0"/>
              <a:t>» (авт. Коваленко О. Я., </a:t>
            </a:r>
            <a:r>
              <a:rPr lang="ru-RU" sz="2000" dirty="0" err="1"/>
              <a:t>Чепурна</a:t>
            </a:r>
            <a:r>
              <a:rPr lang="ru-RU" sz="2000" dirty="0"/>
              <a:t> О. В., Ворон Г. А., </a:t>
            </a:r>
            <a:r>
              <a:rPr lang="ru-RU" sz="2000" dirty="0" err="1"/>
              <a:t>Шопулко</a:t>
            </a:r>
            <a:r>
              <a:rPr lang="ru-RU" sz="2000" dirty="0"/>
              <a:t> М. Н. – К.: Центр </a:t>
            </a:r>
            <a:r>
              <a:rPr lang="ru-RU" sz="2000" dirty="0" err="1"/>
              <a:t>навчально-методичної</a:t>
            </a:r>
            <a:r>
              <a:rPr lang="ru-RU" sz="2000" dirty="0"/>
              <a:t> </a:t>
            </a:r>
            <a:r>
              <a:rPr lang="ru-RU" sz="2000" dirty="0" err="1"/>
              <a:t>літератури</a:t>
            </a:r>
            <a:r>
              <a:rPr lang="ru-RU" sz="2000" dirty="0"/>
              <a:t>, 2013);</a:t>
            </a:r>
          </a:p>
          <a:p>
            <a:r>
              <a:rPr lang="ru-RU" sz="2000" dirty="0"/>
              <a:t>«</a:t>
            </a:r>
            <a:r>
              <a:rPr lang="ru-RU" sz="2000" dirty="0" err="1"/>
              <a:t>Збірник</a:t>
            </a:r>
            <a:r>
              <a:rPr lang="ru-RU" sz="2000" dirty="0"/>
              <a:t> </a:t>
            </a:r>
            <a:r>
              <a:rPr lang="ru-RU" sz="2000" dirty="0" err="1"/>
              <a:t>завдань</a:t>
            </a:r>
            <a:r>
              <a:rPr lang="ru-RU" sz="2000" dirty="0"/>
              <a:t> для </a:t>
            </a:r>
            <a:r>
              <a:rPr lang="ru-RU" sz="2000" dirty="0" err="1"/>
              <a:t>державної</a:t>
            </a:r>
            <a:r>
              <a:rPr lang="ru-RU" sz="2000" dirty="0"/>
              <a:t> </a:t>
            </a:r>
            <a:r>
              <a:rPr lang="ru-RU" sz="2000" dirty="0" err="1"/>
              <a:t>підсумкової</a:t>
            </a:r>
            <a:r>
              <a:rPr lang="ru-RU" sz="2000" dirty="0"/>
              <a:t> </a:t>
            </a:r>
            <a:r>
              <a:rPr lang="ru-RU" sz="2000" dirty="0" err="1"/>
              <a:t>атестації</a:t>
            </a:r>
            <a:r>
              <a:rPr lang="ru-RU" sz="2000" dirty="0"/>
              <a:t> </a:t>
            </a:r>
            <a:r>
              <a:rPr lang="ru-RU" sz="2000" dirty="0">
                <a:solidFill>
                  <a:srgbClr val="FF0000"/>
                </a:solidFill>
              </a:rPr>
              <a:t>з </a:t>
            </a:r>
            <a:r>
              <a:rPr lang="ru-RU" sz="2000" dirty="0" err="1">
                <a:solidFill>
                  <a:srgbClr val="FF0000"/>
                </a:solidFill>
              </a:rPr>
              <a:t>німецької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мови</a:t>
            </a:r>
            <a:r>
              <a:rPr lang="ru-RU" sz="2000" dirty="0"/>
              <a:t>. 11 </a:t>
            </a:r>
            <a:r>
              <a:rPr lang="ru-RU" sz="2000" dirty="0" err="1"/>
              <a:t>клас</a:t>
            </a:r>
            <a:r>
              <a:rPr lang="ru-RU" sz="2000" dirty="0"/>
              <a:t>» (авт. Коваленко О. Я., Горбач Л. В., </a:t>
            </a:r>
            <a:r>
              <a:rPr lang="ru-RU" sz="2000" dirty="0" err="1"/>
              <a:t>Трінька</a:t>
            </a:r>
            <a:r>
              <a:rPr lang="ru-RU" sz="2000" dirty="0"/>
              <a:t> Г. Ю. – К.: Центр </a:t>
            </a:r>
            <a:r>
              <a:rPr lang="ru-RU" sz="2000" dirty="0" err="1"/>
              <a:t>навчально-методичної</a:t>
            </a:r>
            <a:r>
              <a:rPr lang="ru-RU" sz="2000" dirty="0"/>
              <a:t> </a:t>
            </a:r>
            <a:r>
              <a:rPr lang="ru-RU" sz="2000" dirty="0" err="1"/>
              <a:t>літератури</a:t>
            </a:r>
            <a:r>
              <a:rPr lang="ru-RU" sz="2000" dirty="0"/>
              <a:t>, 2013);</a:t>
            </a:r>
          </a:p>
          <a:p>
            <a:r>
              <a:rPr lang="ru-RU" sz="2000" dirty="0"/>
              <a:t>«</a:t>
            </a:r>
            <a:r>
              <a:rPr lang="ru-RU" sz="2000" dirty="0" err="1"/>
              <a:t>Збірник</a:t>
            </a:r>
            <a:r>
              <a:rPr lang="ru-RU" sz="2000" dirty="0"/>
              <a:t> </a:t>
            </a:r>
            <a:r>
              <a:rPr lang="ru-RU" sz="2000" dirty="0" err="1"/>
              <a:t>завдань</a:t>
            </a:r>
            <a:r>
              <a:rPr lang="ru-RU" sz="2000" dirty="0"/>
              <a:t> для </a:t>
            </a:r>
            <a:r>
              <a:rPr lang="ru-RU" sz="2000" dirty="0" err="1"/>
              <a:t>державної</a:t>
            </a:r>
            <a:r>
              <a:rPr lang="ru-RU" sz="2000" dirty="0"/>
              <a:t> </a:t>
            </a:r>
            <a:r>
              <a:rPr lang="ru-RU" sz="2000" dirty="0" err="1"/>
              <a:t>підсумкової</a:t>
            </a:r>
            <a:r>
              <a:rPr lang="ru-RU" sz="2000" dirty="0"/>
              <a:t> </a:t>
            </a:r>
            <a:r>
              <a:rPr lang="ru-RU" sz="2000" dirty="0" err="1"/>
              <a:t>атестації</a:t>
            </a:r>
            <a:r>
              <a:rPr lang="ru-RU" sz="2000" dirty="0"/>
              <a:t> </a:t>
            </a:r>
            <a:r>
              <a:rPr lang="ru-RU" sz="2000" dirty="0">
                <a:solidFill>
                  <a:srgbClr val="FF0000"/>
                </a:solidFill>
              </a:rPr>
              <a:t>з </a:t>
            </a:r>
            <a:r>
              <a:rPr lang="ru-RU" sz="2000" dirty="0" err="1">
                <a:solidFill>
                  <a:srgbClr val="FF0000"/>
                </a:solidFill>
              </a:rPr>
              <a:t>французької</a:t>
            </a:r>
            <a:r>
              <a:rPr lang="ru-RU" sz="2000" dirty="0">
                <a:solidFill>
                  <a:srgbClr val="FF0000"/>
                </a:solidFill>
              </a:rPr>
              <a:t> та </a:t>
            </a:r>
            <a:r>
              <a:rPr lang="ru-RU" sz="2000" dirty="0" err="1">
                <a:solidFill>
                  <a:srgbClr val="FF0000"/>
                </a:solidFill>
              </a:rPr>
              <a:t>іспанської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мов</a:t>
            </a:r>
            <a:r>
              <a:rPr lang="ru-RU" sz="2000" dirty="0"/>
              <a:t>. 11 </a:t>
            </a:r>
            <a:r>
              <a:rPr lang="ru-RU" sz="2000" dirty="0" err="1"/>
              <a:t>клас</a:t>
            </a:r>
            <a:r>
              <a:rPr lang="ru-RU" sz="2000" dirty="0"/>
              <a:t>» (авт. Коваленко О. Я., Клименко Ю. М.,                  </a:t>
            </a:r>
            <a:r>
              <a:rPr lang="ru-RU" sz="2000" dirty="0" err="1"/>
              <a:t>Файзуліна</a:t>
            </a:r>
            <a:r>
              <a:rPr lang="ru-RU" sz="2000" dirty="0"/>
              <a:t> Л. М., </a:t>
            </a:r>
            <a:r>
              <a:rPr lang="ru-RU" sz="2000" dirty="0" err="1"/>
              <a:t>Костилев</a:t>
            </a:r>
            <a:r>
              <a:rPr lang="ru-RU" sz="2000" dirty="0"/>
              <a:t> А. І., </a:t>
            </a:r>
            <a:r>
              <a:rPr lang="ru-RU" sz="2000" dirty="0" err="1"/>
              <a:t>Плієнко</a:t>
            </a:r>
            <a:r>
              <a:rPr lang="ru-RU" sz="2000" dirty="0"/>
              <a:t> В. П. – К.: Центр </a:t>
            </a:r>
            <a:r>
              <a:rPr lang="ru-RU" sz="2000" dirty="0" err="1"/>
              <a:t>навчально-методичної</a:t>
            </a:r>
            <a:r>
              <a:rPr lang="ru-RU" sz="2000" dirty="0"/>
              <a:t> </a:t>
            </a:r>
            <a:r>
              <a:rPr lang="ru-RU" sz="2000" dirty="0" err="1"/>
              <a:t>літератури</a:t>
            </a:r>
            <a:r>
              <a:rPr lang="ru-RU" sz="2000" dirty="0"/>
              <a:t>, 2013).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9384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Іноземні</a:t>
            </a:r>
            <a:r>
              <a:rPr lang="ru-RU" dirty="0"/>
              <a:t> </a:t>
            </a:r>
            <a:r>
              <a:rPr lang="ru-RU" dirty="0" err="1"/>
              <a:t>мови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ru-RU" dirty="0" err="1"/>
              <a:t>Посібники</a:t>
            </a:r>
            <a:r>
              <a:rPr lang="ru-RU" dirty="0"/>
              <a:t> «</a:t>
            </a: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іноземних</a:t>
            </a:r>
            <a:r>
              <a:rPr lang="ru-RU" dirty="0"/>
              <a:t> </a:t>
            </a:r>
            <a:r>
              <a:rPr lang="ru-RU" dirty="0" err="1"/>
              <a:t>мов</a:t>
            </a:r>
            <a:r>
              <a:rPr lang="ru-RU" dirty="0"/>
              <a:t>. 11 </a:t>
            </a:r>
            <a:r>
              <a:rPr lang="ru-RU" dirty="0" err="1"/>
              <a:t>клас</a:t>
            </a:r>
            <a:r>
              <a:rPr lang="ru-RU" dirty="0"/>
              <a:t>» </a:t>
            </a:r>
            <a:r>
              <a:rPr lang="ru-RU" dirty="0" err="1"/>
              <a:t>містять</a:t>
            </a:r>
            <a:r>
              <a:rPr lang="ru-RU" dirty="0"/>
              <a:t> 100 </a:t>
            </a:r>
            <a:r>
              <a:rPr lang="ru-RU" dirty="0" err="1"/>
              <a:t>варіантів</a:t>
            </a:r>
            <a:r>
              <a:rPr lang="ru-RU" dirty="0"/>
              <a:t> </a:t>
            </a:r>
            <a:r>
              <a:rPr lang="ru-RU" dirty="0" err="1"/>
              <a:t>білетів</a:t>
            </a:r>
            <a:r>
              <a:rPr lang="ru-RU" dirty="0"/>
              <a:t> з </a:t>
            </a:r>
            <a:r>
              <a:rPr lang="ru-RU" dirty="0" err="1"/>
              <a:t>англійської</a:t>
            </a:r>
            <a:r>
              <a:rPr lang="ru-RU" dirty="0"/>
              <a:t> </a:t>
            </a:r>
            <a:r>
              <a:rPr lang="ru-RU" dirty="0" err="1"/>
              <a:t>мови</a:t>
            </a:r>
            <a:r>
              <a:rPr lang="ru-RU" dirty="0"/>
              <a:t> та по 50 </a:t>
            </a:r>
            <a:r>
              <a:rPr lang="ru-RU" dirty="0" err="1"/>
              <a:t>варіантів</a:t>
            </a:r>
            <a:r>
              <a:rPr lang="ru-RU" dirty="0"/>
              <a:t> з </a:t>
            </a:r>
            <a:r>
              <a:rPr lang="ru-RU" dirty="0" err="1"/>
              <a:t>німецької</a:t>
            </a:r>
            <a:r>
              <a:rPr lang="ru-RU" dirty="0"/>
              <a:t>, </a:t>
            </a:r>
            <a:r>
              <a:rPr lang="ru-RU" dirty="0" err="1"/>
              <a:t>французької</a:t>
            </a:r>
            <a:r>
              <a:rPr lang="ru-RU" dirty="0"/>
              <a:t> та </a:t>
            </a:r>
            <a:r>
              <a:rPr lang="ru-RU" dirty="0" err="1"/>
              <a:t>іспанської</a:t>
            </a:r>
            <a:r>
              <a:rPr lang="ru-RU" dirty="0"/>
              <a:t> </a:t>
            </a:r>
            <a:r>
              <a:rPr lang="ru-RU" dirty="0" err="1"/>
              <a:t>мов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156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Іноземні</a:t>
            </a:r>
            <a:r>
              <a:rPr lang="ru-RU" dirty="0"/>
              <a:t> </a:t>
            </a:r>
            <a:r>
              <a:rPr lang="ru-RU" dirty="0" err="1"/>
              <a:t>мови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ДПА </a:t>
            </a:r>
            <a:r>
              <a:rPr lang="ru-RU" dirty="0" err="1" smtClean="0"/>
              <a:t>складається</a:t>
            </a:r>
            <a:r>
              <a:rPr lang="ru-RU" dirty="0" smtClean="0"/>
              <a:t> </a:t>
            </a:r>
            <a:r>
              <a:rPr lang="ru-RU" dirty="0"/>
              <a:t>з </a:t>
            </a:r>
            <a:r>
              <a:rPr lang="ru-RU" dirty="0" err="1"/>
              <a:t>письмової</a:t>
            </a:r>
            <a:r>
              <a:rPr lang="ru-RU" dirty="0"/>
              <a:t> та </a:t>
            </a:r>
            <a:r>
              <a:rPr lang="ru-RU" dirty="0" err="1"/>
              <a:t>усної</a:t>
            </a:r>
            <a:r>
              <a:rPr lang="ru-RU" dirty="0"/>
              <a:t> </a:t>
            </a:r>
            <a:r>
              <a:rPr lang="ru-RU" dirty="0" err="1"/>
              <a:t>частин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smtClean="0"/>
              <a:t>На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/>
              <a:t>письмової</a:t>
            </a:r>
            <a:r>
              <a:rPr lang="ru-RU" dirty="0"/>
              <a:t> </a:t>
            </a:r>
            <a:r>
              <a:rPr lang="ru-RU" dirty="0" err="1"/>
              <a:t>частини</a:t>
            </a:r>
            <a:r>
              <a:rPr lang="ru-RU" dirty="0"/>
              <a:t> (</a:t>
            </a:r>
            <a:r>
              <a:rPr lang="ru-RU" dirty="0" err="1"/>
              <a:t>використання</a:t>
            </a:r>
            <a:r>
              <a:rPr lang="ru-RU" dirty="0"/>
              <a:t> </a:t>
            </a:r>
            <a:r>
              <a:rPr lang="ru-RU" dirty="0" err="1"/>
              <a:t>мови</a:t>
            </a:r>
            <a:r>
              <a:rPr lang="ru-RU" dirty="0"/>
              <a:t>, </a:t>
            </a:r>
            <a:r>
              <a:rPr lang="ru-RU" dirty="0" err="1"/>
              <a:t>читання</a:t>
            </a:r>
            <a:r>
              <a:rPr lang="ru-RU" dirty="0"/>
              <a:t> та письмо) та </a:t>
            </a:r>
            <a:r>
              <a:rPr lang="ru-RU" dirty="0" err="1"/>
              <a:t>усної</a:t>
            </a:r>
            <a:r>
              <a:rPr lang="ru-RU" dirty="0"/>
              <a:t> (</a:t>
            </a:r>
            <a:r>
              <a:rPr lang="ru-RU" dirty="0" err="1"/>
              <a:t>говоріння</a:t>
            </a:r>
            <a:r>
              <a:rPr lang="ru-RU" dirty="0"/>
              <a:t>) </a:t>
            </a:r>
            <a:r>
              <a:rPr lang="ru-RU" dirty="0" err="1"/>
              <a:t>передбачено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35</a:t>
            </a:r>
            <a:r>
              <a:rPr lang="ru-RU" dirty="0"/>
              <a:t> </a:t>
            </a:r>
            <a:r>
              <a:rPr lang="ru-RU" dirty="0" err="1"/>
              <a:t>хвилин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298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Іноземні</a:t>
            </a:r>
            <a:r>
              <a:rPr lang="ru-RU" dirty="0"/>
              <a:t> </a:t>
            </a:r>
            <a:r>
              <a:rPr lang="ru-RU" dirty="0" err="1"/>
              <a:t>мови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ДПА, </a:t>
            </a:r>
            <a:r>
              <a:rPr lang="ru-RU" dirty="0"/>
              <a:t>як і в </a:t>
            </a:r>
            <a:r>
              <a:rPr lang="ru-RU" dirty="0" err="1"/>
              <a:t>попередні</a:t>
            </a:r>
            <a:r>
              <a:rPr lang="ru-RU" dirty="0"/>
              <a:t> роки, </a:t>
            </a:r>
            <a:r>
              <a:rPr lang="ru-RU" dirty="0" err="1"/>
              <a:t>проводитиметься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за </a:t>
            </a:r>
            <a:r>
              <a:rPr lang="ru-RU" dirty="0" err="1">
                <a:solidFill>
                  <a:srgbClr val="FF0000"/>
                </a:solidFill>
              </a:rPr>
              <a:t>білетами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містять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 </a:t>
            </a:r>
            <a:r>
              <a:rPr lang="ru-RU" dirty="0" err="1"/>
              <a:t>трьох</a:t>
            </a:r>
            <a:r>
              <a:rPr lang="ru-RU" dirty="0"/>
              <a:t> </a:t>
            </a:r>
            <a:r>
              <a:rPr lang="ru-RU" dirty="0" err="1" smtClean="0"/>
              <a:t>видів</a:t>
            </a:r>
            <a:r>
              <a:rPr lang="ru-RU" dirty="0" smtClean="0"/>
              <a:t>:</a:t>
            </a:r>
          </a:p>
          <a:p>
            <a:pPr algn="just"/>
            <a:r>
              <a:rPr lang="ru-RU" dirty="0" err="1" smtClean="0">
                <a:solidFill>
                  <a:srgbClr val="FF0000"/>
                </a:solidFill>
              </a:rPr>
              <a:t>читання</a:t>
            </a:r>
            <a:r>
              <a:rPr lang="ru-RU" dirty="0" smtClean="0"/>
              <a:t>  </a:t>
            </a:r>
            <a:r>
              <a:rPr lang="ru-RU" dirty="0"/>
              <a:t>тексту та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/>
              <a:t>післятекстового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; </a:t>
            </a:r>
            <a:endParaRPr lang="ru-RU" dirty="0" smtClean="0"/>
          </a:p>
          <a:p>
            <a:pPr algn="just"/>
            <a:r>
              <a:rPr lang="ru-RU" dirty="0" err="1" smtClean="0">
                <a:solidFill>
                  <a:srgbClr val="FF0000"/>
                </a:solidFill>
              </a:rPr>
              <a:t>письмова</a:t>
            </a:r>
            <a:r>
              <a:rPr lang="ru-RU" dirty="0" smtClean="0"/>
              <a:t> </a:t>
            </a:r>
            <a:r>
              <a:rPr lang="ru-RU" dirty="0"/>
              <a:t>робота; </a:t>
            </a:r>
            <a:endParaRPr lang="ru-RU" dirty="0" smtClean="0"/>
          </a:p>
          <a:p>
            <a:pPr algn="just"/>
            <a:r>
              <a:rPr lang="ru-RU" dirty="0" err="1" smtClean="0">
                <a:solidFill>
                  <a:srgbClr val="FF0000"/>
                </a:solidFill>
              </a:rPr>
              <a:t>бесіда</a:t>
            </a:r>
            <a:r>
              <a:rPr lang="ru-RU" dirty="0" smtClean="0"/>
              <a:t>  </a:t>
            </a:r>
            <a:r>
              <a:rPr lang="ru-RU" dirty="0"/>
              <a:t>за </a:t>
            </a:r>
            <a:r>
              <a:rPr lang="ru-RU" dirty="0" err="1"/>
              <a:t>пропонованими</a:t>
            </a:r>
            <a:r>
              <a:rPr lang="ru-RU" dirty="0"/>
              <a:t>  </a:t>
            </a:r>
            <a:r>
              <a:rPr lang="ru-RU" dirty="0" err="1"/>
              <a:t>ситуаціями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20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Іноземні</a:t>
            </a:r>
            <a:r>
              <a:rPr lang="ru-RU" dirty="0"/>
              <a:t> </a:t>
            </a:r>
            <a:r>
              <a:rPr lang="ru-RU" dirty="0" err="1"/>
              <a:t>мови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ru-RU" dirty="0" err="1"/>
              <a:t>Завдання</a:t>
            </a:r>
            <a:r>
              <a:rPr lang="ru-RU" dirty="0"/>
              <a:t> </a:t>
            </a:r>
            <a:r>
              <a:rPr lang="ru-RU" dirty="0" err="1">
                <a:solidFill>
                  <a:srgbClr val="FF0000"/>
                </a:solidFill>
              </a:rPr>
              <a:t>першого</a:t>
            </a:r>
            <a:r>
              <a:rPr lang="ru-RU" dirty="0">
                <a:solidFill>
                  <a:srgbClr val="FF0000"/>
                </a:solidFill>
              </a:rPr>
              <a:t> та другого </a:t>
            </a:r>
            <a:r>
              <a:rPr lang="ru-RU" dirty="0" err="1"/>
              <a:t>питання</a:t>
            </a:r>
            <a:r>
              <a:rPr lang="ru-RU" dirty="0"/>
              <a:t> </a:t>
            </a:r>
            <a:r>
              <a:rPr lang="ru-RU" dirty="0" err="1"/>
              <a:t>білетів</a:t>
            </a:r>
            <a:r>
              <a:rPr lang="ru-RU" dirty="0"/>
              <a:t> </a:t>
            </a:r>
            <a:r>
              <a:rPr lang="ru-RU" dirty="0" err="1"/>
              <a:t>учні</a:t>
            </a:r>
            <a:r>
              <a:rPr lang="ru-RU" dirty="0"/>
              <a:t> </a:t>
            </a:r>
            <a:r>
              <a:rPr lang="ru-RU" dirty="0" err="1"/>
              <a:t>виконують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на </a:t>
            </a:r>
            <a:r>
              <a:rPr lang="ru-RU" dirty="0" err="1">
                <a:solidFill>
                  <a:srgbClr val="FF0000"/>
                </a:solidFill>
              </a:rPr>
              <a:t>аркушах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зі</a:t>
            </a:r>
            <a:r>
              <a:rPr lang="ru-RU" dirty="0">
                <a:solidFill>
                  <a:srgbClr val="FF0000"/>
                </a:solidFill>
              </a:rPr>
              <a:t> штампом </a:t>
            </a:r>
            <a:r>
              <a:rPr lang="ru-RU" dirty="0" err="1">
                <a:solidFill>
                  <a:srgbClr val="FF0000"/>
                </a:solidFill>
              </a:rPr>
              <a:t>відповідного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загальноосвітнього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навчального</a:t>
            </a:r>
            <a:r>
              <a:rPr lang="ru-RU" dirty="0">
                <a:solidFill>
                  <a:srgbClr val="FF0000"/>
                </a:solidFill>
              </a:rPr>
              <a:t> закладу.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455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Іноземні</a:t>
            </a:r>
            <a:r>
              <a:rPr lang="ru-RU" dirty="0"/>
              <a:t> </a:t>
            </a:r>
            <a:r>
              <a:rPr lang="ru-RU" dirty="0" err="1"/>
              <a:t>мови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400" dirty="0" err="1"/>
              <a:t>Підготовлені</a:t>
            </a:r>
            <a:r>
              <a:rPr lang="ru-RU" sz="2400" dirty="0"/>
              <a:t> </a:t>
            </a:r>
            <a:r>
              <a:rPr lang="ru-RU" sz="2400" dirty="0" err="1"/>
              <a:t>матеріали</a:t>
            </a:r>
            <a:r>
              <a:rPr lang="ru-RU" sz="2400" dirty="0"/>
              <a:t> </a:t>
            </a:r>
            <a:r>
              <a:rPr lang="ru-RU" sz="2400" dirty="0" err="1"/>
              <a:t>враховують</a:t>
            </a:r>
            <a:r>
              <a:rPr lang="ru-RU" sz="2400" dirty="0"/>
              <a:t> </a:t>
            </a:r>
            <a:r>
              <a:rPr lang="ru-RU" sz="2400" dirty="0" err="1"/>
              <a:t>профільний</a:t>
            </a:r>
            <a:r>
              <a:rPr lang="ru-RU" sz="2400" dirty="0"/>
              <a:t> </a:t>
            </a:r>
            <a:r>
              <a:rPr lang="ru-RU" sz="2400" dirty="0" err="1"/>
              <a:t>рівень</a:t>
            </a:r>
            <a:r>
              <a:rPr lang="ru-RU" sz="2400" dirty="0"/>
              <a:t> </a:t>
            </a:r>
            <a:r>
              <a:rPr lang="ru-RU" sz="2400" dirty="0" err="1"/>
              <a:t>навчання</a:t>
            </a:r>
            <a:r>
              <a:rPr lang="ru-RU" sz="2400" dirty="0"/>
              <a:t>, </a:t>
            </a:r>
            <a:r>
              <a:rPr lang="ru-RU" sz="2400" dirty="0" err="1"/>
              <a:t>тобто</a:t>
            </a:r>
            <a:r>
              <a:rPr lang="ru-RU" sz="2400" dirty="0"/>
              <a:t> </a:t>
            </a:r>
            <a:r>
              <a:rPr lang="ru-RU" sz="2400" dirty="0" err="1"/>
              <a:t>поглиблене</a:t>
            </a:r>
            <a:r>
              <a:rPr lang="ru-RU" sz="2400" dirty="0"/>
              <a:t> </a:t>
            </a:r>
            <a:r>
              <a:rPr lang="ru-RU" sz="2400" dirty="0" err="1"/>
              <a:t>вивчення</a:t>
            </a:r>
            <a:r>
              <a:rPr lang="ru-RU" sz="2400" dirty="0"/>
              <a:t> </a:t>
            </a:r>
            <a:r>
              <a:rPr lang="ru-RU" sz="2400" dirty="0" err="1"/>
              <a:t>іноземної</a:t>
            </a:r>
            <a:r>
              <a:rPr lang="ru-RU" sz="2400" dirty="0"/>
              <a:t> </a:t>
            </a:r>
            <a:r>
              <a:rPr lang="ru-RU" sz="2400" dirty="0" err="1"/>
              <a:t>мови</a:t>
            </a:r>
            <a:r>
              <a:rPr lang="ru-RU" sz="2400" dirty="0"/>
              <a:t> на старшому </a:t>
            </a:r>
            <a:r>
              <a:rPr lang="ru-RU" sz="2400" dirty="0" err="1"/>
              <a:t>ступені</a:t>
            </a:r>
            <a:r>
              <a:rPr lang="ru-RU" sz="2400" dirty="0"/>
              <a:t> </a:t>
            </a:r>
            <a:r>
              <a:rPr lang="ru-RU" sz="2400" dirty="0" err="1"/>
              <a:t>школи</a:t>
            </a:r>
            <a:r>
              <a:rPr lang="ru-RU" sz="2400" dirty="0"/>
              <a:t>. </a:t>
            </a:r>
            <a:endParaRPr lang="ru-RU" sz="2400" dirty="0" smtClean="0"/>
          </a:p>
          <a:p>
            <a:pPr algn="just"/>
            <a:r>
              <a:rPr lang="ru-RU" sz="2400" dirty="0"/>
              <a:t>Т</a:t>
            </a:r>
            <a:r>
              <a:rPr lang="ru-RU" sz="2400" dirty="0" smtClean="0"/>
              <a:t>ому </a:t>
            </a:r>
            <a:r>
              <a:rPr lang="ru-RU" sz="2400" dirty="0" err="1"/>
              <a:t>вчителі</a:t>
            </a:r>
            <a:r>
              <a:rPr lang="ru-RU" sz="2400" dirty="0"/>
              <a:t> </a:t>
            </a:r>
            <a:r>
              <a:rPr lang="ru-RU" sz="2400" dirty="0" err="1"/>
              <a:t>мають</a:t>
            </a:r>
            <a:r>
              <a:rPr lang="ru-RU" sz="2400" dirty="0"/>
              <a:t> </a:t>
            </a:r>
            <a:r>
              <a:rPr lang="ru-RU" sz="2400" dirty="0" err="1"/>
              <a:t>змогу</a:t>
            </a:r>
            <a:r>
              <a:rPr lang="ru-RU" sz="2400" dirty="0"/>
              <a:t> </a:t>
            </a:r>
            <a:r>
              <a:rPr lang="ru-RU" sz="2400" dirty="0" err="1"/>
              <a:t>добирати</a:t>
            </a:r>
            <a:r>
              <a:rPr lang="ru-RU" sz="2400" dirty="0"/>
              <a:t>  </a:t>
            </a:r>
            <a:r>
              <a:rPr lang="ru-RU" sz="2400" dirty="0" err="1"/>
              <a:t>матеріал</a:t>
            </a:r>
            <a:r>
              <a:rPr lang="ru-RU" sz="2400" dirty="0"/>
              <a:t> для </a:t>
            </a:r>
            <a:r>
              <a:rPr lang="ru-RU" sz="2400" dirty="0" err="1"/>
              <a:t>державної</a:t>
            </a:r>
            <a:r>
              <a:rPr lang="ru-RU" sz="2400" dirty="0"/>
              <a:t> </a:t>
            </a:r>
            <a:r>
              <a:rPr lang="ru-RU" sz="2400" dirty="0" err="1"/>
              <a:t>підсумкової</a:t>
            </a:r>
            <a:r>
              <a:rPr lang="ru-RU" sz="2400" dirty="0"/>
              <a:t> </a:t>
            </a:r>
            <a:r>
              <a:rPr lang="ru-RU" sz="2400" dirty="0" err="1"/>
              <a:t>атестації</a:t>
            </a:r>
            <a:r>
              <a:rPr lang="ru-RU" sz="2400" dirty="0"/>
              <a:t> </a:t>
            </a:r>
            <a:r>
              <a:rPr lang="ru-RU" sz="2400" dirty="0" err="1"/>
              <a:t>згідно</a:t>
            </a:r>
            <a:r>
              <a:rPr lang="ru-RU" sz="2400" dirty="0"/>
              <a:t> з </a:t>
            </a:r>
            <a:r>
              <a:rPr lang="ru-RU" sz="2400" dirty="0" err="1"/>
              <a:t>рівнем</a:t>
            </a:r>
            <a:r>
              <a:rPr lang="ru-RU" sz="2400" dirty="0"/>
              <a:t> (стандарту </a:t>
            </a:r>
            <a:r>
              <a:rPr lang="ru-RU" sz="2400" dirty="0" err="1"/>
              <a:t>чи</a:t>
            </a:r>
            <a:r>
              <a:rPr lang="ru-RU" sz="2400" dirty="0"/>
              <a:t> </a:t>
            </a:r>
            <a:r>
              <a:rPr lang="ru-RU" sz="2400" dirty="0" err="1"/>
              <a:t>профільним</a:t>
            </a:r>
            <a:r>
              <a:rPr lang="ru-RU" sz="2400" dirty="0"/>
              <a:t>). </a:t>
            </a:r>
            <a:endParaRPr lang="ru-RU" sz="2400" dirty="0" smtClean="0"/>
          </a:p>
          <a:p>
            <a:pPr algn="just"/>
            <a:r>
              <a:rPr lang="ru-RU" sz="2400" dirty="0" err="1" smtClean="0"/>
              <a:t>Профільний</a:t>
            </a:r>
            <a:r>
              <a:rPr lang="ru-RU" sz="2400" dirty="0" smtClean="0"/>
              <a:t> </a:t>
            </a:r>
            <a:r>
              <a:rPr lang="ru-RU" sz="2400" dirty="0" err="1"/>
              <a:t>рівень</a:t>
            </a:r>
            <a:r>
              <a:rPr lang="ru-RU" sz="2400" dirty="0"/>
              <a:t> </a:t>
            </a:r>
            <a:r>
              <a:rPr lang="ru-RU" sz="2400" dirty="0" err="1"/>
              <a:t>співвіднесений</a:t>
            </a:r>
            <a:r>
              <a:rPr lang="ru-RU" sz="2400" dirty="0"/>
              <a:t> за </a:t>
            </a:r>
            <a:r>
              <a:rPr lang="ru-RU" sz="2400" dirty="0" err="1"/>
              <a:t>цілями</a:t>
            </a:r>
            <a:r>
              <a:rPr lang="ru-RU" sz="2400" dirty="0"/>
              <a:t> і </a:t>
            </a:r>
            <a:r>
              <a:rPr lang="ru-RU" sz="2400" dirty="0" err="1"/>
              <a:t>змістом</a:t>
            </a:r>
            <a:r>
              <a:rPr lang="ru-RU" sz="2400" dirty="0"/>
              <a:t> з </a:t>
            </a:r>
            <a:r>
              <a:rPr lang="ru-RU" sz="2400" dirty="0" err="1"/>
              <a:t>програмами</a:t>
            </a:r>
            <a:r>
              <a:rPr lang="ru-RU" sz="2400" dirty="0"/>
              <a:t> для </a:t>
            </a:r>
            <a:r>
              <a:rPr lang="ru-RU" sz="2400" dirty="0" err="1"/>
              <a:t>спеціалізованих</a:t>
            </a:r>
            <a:r>
              <a:rPr lang="ru-RU" sz="2400" dirty="0"/>
              <a:t> </a:t>
            </a:r>
            <a:r>
              <a:rPr lang="ru-RU" sz="2400" dirty="0" err="1"/>
              <a:t>шкіл</a:t>
            </a:r>
            <a:r>
              <a:rPr lang="ru-RU" sz="2400" dirty="0"/>
              <a:t> з </a:t>
            </a:r>
            <a:r>
              <a:rPr lang="ru-RU" sz="2400" dirty="0" err="1"/>
              <a:t>поглибленим</a:t>
            </a:r>
            <a:r>
              <a:rPr lang="ru-RU" sz="2400" dirty="0"/>
              <a:t> </a:t>
            </a:r>
            <a:r>
              <a:rPr lang="ru-RU" sz="2400" dirty="0" err="1"/>
              <a:t>вивченням</a:t>
            </a:r>
            <a:r>
              <a:rPr lang="ru-RU" sz="2400" dirty="0"/>
              <a:t> </a:t>
            </a:r>
            <a:r>
              <a:rPr lang="ru-RU" sz="2400" dirty="0" err="1"/>
              <a:t>іноземної</a:t>
            </a:r>
            <a:r>
              <a:rPr lang="ru-RU" sz="2400" dirty="0"/>
              <a:t> </a:t>
            </a:r>
            <a:r>
              <a:rPr lang="ru-RU" sz="2400" dirty="0" err="1"/>
              <a:t>мови</a:t>
            </a:r>
            <a:r>
              <a:rPr lang="ru-RU" sz="24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511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Математика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>
                <a:solidFill>
                  <a:srgbClr val="FF0000"/>
                </a:solidFill>
              </a:rPr>
              <a:t>у формі інтегрованої письмової роботи </a:t>
            </a:r>
            <a:r>
              <a:rPr lang="uk-UA" dirty="0"/>
              <a:t>з математики </a:t>
            </a:r>
            <a:r>
              <a:rPr lang="uk-UA" dirty="0" smtClean="0"/>
              <a:t>- </a:t>
            </a:r>
            <a:r>
              <a:rPr lang="uk-UA" dirty="0"/>
              <a:t>за навчальним посібником «Збірник завдань для державної підсумкової атестації з математики. 11 клас» (авт.  </a:t>
            </a:r>
            <a:r>
              <a:rPr lang="uk-UA" dirty="0" err="1"/>
              <a:t>Глобін</a:t>
            </a:r>
            <a:r>
              <a:rPr lang="uk-UA" dirty="0"/>
              <a:t> О. І., </a:t>
            </a:r>
            <a:r>
              <a:rPr lang="uk-UA" dirty="0" err="1"/>
              <a:t>Єргіна</a:t>
            </a:r>
            <a:r>
              <a:rPr lang="uk-UA" dirty="0"/>
              <a:t> О. В., Сидоренко П. Б., Панкратова І. Є. – К.: Центр навчально-методичної літератури, 2013)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135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Основна школа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endParaRPr lang="ru-RU" sz="1800" b="0">
              <a:solidFill>
                <a:schemeClr val="tx1"/>
              </a:solidFill>
            </a:endParaRPr>
          </a:p>
        </p:txBody>
      </p:sp>
      <p:grpSp>
        <p:nvGrpSpPr>
          <p:cNvPr id="86126" name="Group 110"/>
          <p:cNvGrpSpPr>
            <a:grpSpLocks/>
          </p:cNvGrpSpPr>
          <p:nvPr/>
        </p:nvGrpSpPr>
        <p:grpSpPr bwMode="auto">
          <a:xfrm>
            <a:off x="2438400" y="1828800"/>
            <a:ext cx="4510582" cy="3810001"/>
            <a:chOff x="1344" y="1056"/>
            <a:chExt cx="3095" cy="2544"/>
          </a:xfrm>
        </p:grpSpPr>
        <p:grpSp>
          <p:nvGrpSpPr>
            <p:cNvPr id="86035" name="Group 19"/>
            <p:cNvGrpSpPr>
              <a:grpSpLocks/>
            </p:cNvGrpSpPr>
            <p:nvPr/>
          </p:nvGrpSpPr>
          <p:grpSpPr bwMode="auto">
            <a:xfrm>
              <a:off x="1344" y="1056"/>
              <a:ext cx="2928" cy="432"/>
              <a:chOff x="1248" y="1440"/>
              <a:chExt cx="2928" cy="432"/>
            </a:xfrm>
          </p:grpSpPr>
          <p:sp>
            <p:nvSpPr>
              <p:cNvPr id="86036" name="AutoShape 20"/>
              <p:cNvSpPr>
                <a:spLocks noChangeArrowheads="1"/>
              </p:cNvSpPr>
              <p:nvPr/>
            </p:nvSpPr>
            <p:spPr bwMode="gray">
              <a:xfrm>
                <a:off x="1462" y="1469"/>
                <a:ext cx="2714" cy="34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0" scaled="1"/>
              </a:gradFill>
              <a:ln w="38100" algn="ctr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grpSp>
            <p:nvGrpSpPr>
              <p:cNvPr id="86037" name="Group 21"/>
              <p:cNvGrpSpPr>
                <a:grpSpLocks/>
              </p:cNvGrpSpPr>
              <p:nvPr/>
            </p:nvGrpSpPr>
            <p:grpSpPr bwMode="auto">
              <a:xfrm>
                <a:off x="1248" y="1440"/>
                <a:ext cx="528" cy="432"/>
                <a:chOff x="720" y="960"/>
                <a:chExt cx="987" cy="795"/>
              </a:xfrm>
            </p:grpSpPr>
            <p:sp>
              <p:nvSpPr>
                <p:cNvPr id="86038" name="Oval 22"/>
                <p:cNvSpPr>
                  <a:spLocks noChangeArrowheads="1"/>
                </p:cNvSpPr>
                <p:nvPr/>
              </p:nvSpPr>
              <p:spPr bwMode="gray">
                <a:xfrm rot="1758052">
                  <a:off x="747" y="987"/>
                  <a:ext cx="960" cy="76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039" name="Oval 23"/>
                <p:cNvSpPr>
                  <a:spLocks noChangeArrowheads="1"/>
                </p:cNvSpPr>
                <p:nvPr/>
              </p:nvSpPr>
              <p:spPr bwMode="gray">
                <a:xfrm rot="1758052">
                  <a:off x="720" y="960"/>
                  <a:ext cx="960" cy="76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040" name="Oval 24"/>
                <p:cNvSpPr>
                  <a:spLocks noChangeArrowheads="1"/>
                </p:cNvSpPr>
                <p:nvPr/>
              </p:nvSpPr>
              <p:spPr bwMode="gray">
                <a:xfrm>
                  <a:off x="816" y="1008"/>
                  <a:ext cx="432" cy="43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FFFFFF">
                        <a:gamma/>
                        <a:shade val="46275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86041" name="Text Box 25"/>
              <p:cNvSpPr txBox="1">
                <a:spLocks noChangeArrowheads="1"/>
              </p:cNvSpPr>
              <p:nvPr/>
            </p:nvSpPr>
            <p:spPr bwMode="gray">
              <a:xfrm>
                <a:off x="1728" y="1488"/>
                <a:ext cx="2160" cy="3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uk-UA" sz="2400" dirty="0" smtClean="0">
                    <a:solidFill>
                      <a:srgbClr val="000000"/>
                    </a:solidFill>
                  </a:rPr>
                  <a:t>Українська мова</a:t>
                </a:r>
                <a:endParaRPr lang="en-US" sz="2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6042" name="Text Box 26"/>
              <p:cNvSpPr txBox="1">
                <a:spLocks noChangeArrowheads="1"/>
              </p:cNvSpPr>
              <p:nvPr/>
            </p:nvSpPr>
            <p:spPr bwMode="gray">
              <a:xfrm>
                <a:off x="1357" y="1458"/>
                <a:ext cx="281" cy="3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3200">
                    <a:solidFill>
                      <a:srgbClr val="FFFFFF"/>
                    </a:solidFill>
                  </a:rPr>
                  <a:t>1</a:t>
                </a:r>
              </a:p>
            </p:txBody>
          </p:sp>
        </p:grpSp>
        <p:grpSp>
          <p:nvGrpSpPr>
            <p:cNvPr id="86043" name="Group 27"/>
            <p:cNvGrpSpPr>
              <a:grpSpLocks/>
            </p:cNvGrpSpPr>
            <p:nvPr/>
          </p:nvGrpSpPr>
          <p:grpSpPr bwMode="auto">
            <a:xfrm>
              <a:off x="1344" y="1584"/>
              <a:ext cx="2928" cy="432"/>
              <a:chOff x="1296" y="1728"/>
              <a:chExt cx="2928" cy="432"/>
            </a:xfrm>
          </p:grpSpPr>
          <p:sp>
            <p:nvSpPr>
              <p:cNvPr id="86044" name="AutoShape 28"/>
              <p:cNvSpPr>
                <a:spLocks noChangeArrowheads="1"/>
              </p:cNvSpPr>
              <p:nvPr/>
            </p:nvSpPr>
            <p:spPr bwMode="gray">
              <a:xfrm>
                <a:off x="1510" y="1757"/>
                <a:ext cx="2714" cy="34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39999"/>
                    </a:schemeClr>
                  </a:gs>
                </a:gsLst>
                <a:lin ang="0" scaled="1"/>
              </a:gradFill>
              <a:ln w="38100" algn="ctr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86045" name="Oval 29"/>
              <p:cNvSpPr>
                <a:spLocks noChangeArrowheads="1"/>
              </p:cNvSpPr>
              <p:nvPr/>
            </p:nvSpPr>
            <p:spPr bwMode="gray">
              <a:xfrm rot="1758052">
                <a:off x="1310" y="1743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6046" name="Oval 30"/>
              <p:cNvSpPr>
                <a:spLocks noChangeArrowheads="1"/>
              </p:cNvSpPr>
              <p:nvPr/>
            </p:nvSpPr>
            <p:spPr bwMode="gray">
              <a:xfrm rot="1758052">
                <a:off x="1296" y="1728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6047" name="Oval 31"/>
              <p:cNvSpPr>
                <a:spLocks noChangeArrowheads="1"/>
              </p:cNvSpPr>
              <p:nvPr/>
            </p:nvSpPr>
            <p:spPr bwMode="gray">
              <a:xfrm>
                <a:off x="1347" y="1754"/>
                <a:ext cx="231" cy="23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6048" name="Text Box 32"/>
              <p:cNvSpPr txBox="1">
                <a:spLocks noChangeArrowheads="1"/>
              </p:cNvSpPr>
              <p:nvPr/>
            </p:nvSpPr>
            <p:spPr bwMode="gray">
              <a:xfrm>
                <a:off x="1787" y="1757"/>
                <a:ext cx="2160" cy="3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uk-UA" sz="2400" dirty="0" smtClean="0">
                    <a:solidFill>
                      <a:srgbClr val="000000"/>
                    </a:solidFill>
                  </a:rPr>
                  <a:t>Біологія</a:t>
                </a:r>
                <a:endParaRPr lang="en-US" sz="2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6049" name="Text Box 33"/>
              <p:cNvSpPr txBox="1">
                <a:spLocks noChangeArrowheads="1"/>
              </p:cNvSpPr>
              <p:nvPr/>
            </p:nvSpPr>
            <p:spPr bwMode="gray">
              <a:xfrm>
                <a:off x="1405" y="1746"/>
                <a:ext cx="281" cy="3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3200">
                    <a:solidFill>
                      <a:srgbClr val="FFFFFF"/>
                    </a:solidFill>
                  </a:rPr>
                  <a:t>2</a:t>
                </a:r>
              </a:p>
            </p:txBody>
          </p:sp>
        </p:grpSp>
        <p:grpSp>
          <p:nvGrpSpPr>
            <p:cNvPr id="86103" name="Group 87"/>
            <p:cNvGrpSpPr>
              <a:grpSpLocks/>
            </p:cNvGrpSpPr>
            <p:nvPr/>
          </p:nvGrpSpPr>
          <p:grpSpPr bwMode="auto">
            <a:xfrm>
              <a:off x="1344" y="2112"/>
              <a:ext cx="2928" cy="432"/>
              <a:chOff x="1248" y="1440"/>
              <a:chExt cx="2928" cy="432"/>
            </a:xfrm>
          </p:grpSpPr>
          <p:sp>
            <p:nvSpPr>
              <p:cNvPr id="86104" name="AutoShape 88"/>
              <p:cNvSpPr>
                <a:spLocks noChangeArrowheads="1"/>
              </p:cNvSpPr>
              <p:nvPr/>
            </p:nvSpPr>
            <p:spPr bwMode="gray">
              <a:xfrm>
                <a:off x="1462" y="1469"/>
                <a:ext cx="2714" cy="34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0" scaled="1"/>
              </a:gradFill>
              <a:ln w="38100" algn="ctr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grpSp>
            <p:nvGrpSpPr>
              <p:cNvPr id="86105" name="Group 89"/>
              <p:cNvGrpSpPr>
                <a:grpSpLocks/>
              </p:cNvGrpSpPr>
              <p:nvPr/>
            </p:nvGrpSpPr>
            <p:grpSpPr bwMode="auto">
              <a:xfrm>
                <a:off x="1248" y="1440"/>
                <a:ext cx="528" cy="432"/>
                <a:chOff x="720" y="960"/>
                <a:chExt cx="987" cy="795"/>
              </a:xfrm>
            </p:grpSpPr>
            <p:sp>
              <p:nvSpPr>
                <p:cNvPr id="86106" name="Oval 90"/>
                <p:cNvSpPr>
                  <a:spLocks noChangeArrowheads="1"/>
                </p:cNvSpPr>
                <p:nvPr/>
              </p:nvSpPr>
              <p:spPr bwMode="gray">
                <a:xfrm rot="1758052">
                  <a:off x="747" y="987"/>
                  <a:ext cx="960" cy="76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107" name="Oval 91"/>
                <p:cNvSpPr>
                  <a:spLocks noChangeArrowheads="1"/>
                </p:cNvSpPr>
                <p:nvPr/>
              </p:nvSpPr>
              <p:spPr bwMode="gray">
                <a:xfrm rot="1758052">
                  <a:off x="720" y="960"/>
                  <a:ext cx="960" cy="76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108" name="Oval 92"/>
                <p:cNvSpPr>
                  <a:spLocks noChangeArrowheads="1"/>
                </p:cNvSpPr>
                <p:nvPr/>
              </p:nvSpPr>
              <p:spPr bwMode="gray">
                <a:xfrm>
                  <a:off x="816" y="1008"/>
                  <a:ext cx="432" cy="43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FFFFFF">
                        <a:gamma/>
                        <a:shade val="46275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86109" name="Text Box 93"/>
              <p:cNvSpPr txBox="1">
                <a:spLocks noChangeArrowheads="1"/>
              </p:cNvSpPr>
              <p:nvPr/>
            </p:nvSpPr>
            <p:spPr bwMode="gray">
              <a:xfrm>
                <a:off x="1728" y="1488"/>
                <a:ext cx="2160" cy="3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uk-UA" sz="2400" dirty="0" smtClean="0">
                    <a:solidFill>
                      <a:srgbClr val="000000"/>
                    </a:solidFill>
                  </a:rPr>
                  <a:t>Географія</a:t>
                </a:r>
                <a:endParaRPr lang="en-US" sz="2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6110" name="Text Box 94"/>
              <p:cNvSpPr txBox="1">
                <a:spLocks noChangeArrowheads="1"/>
              </p:cNvSpPr>
              <p:nvPr/>
            </p:nvSpPr>
            <p:spPr bwMode="gray">
              <a:xfrm>
                <a:off x="1357" y="1458"/>
                <a:ext cx="281" cy="3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3200">
                    <a:solidFill>
                      <a:srgbClr val="FFFFFF"/>
                    </a:solidFill>
                  </a:rPr>
                  <a:t>3</a:t>
                </a:r>
              </a:p>
            </p:txBody>
          </p:sp>
        </p:grpSp>
        <p:grpSp>
          <p:nvGrpSpPr>
            <p:cNvPr id="86111" name="Group 95"/>
            <p:cNvGrpSpPr>
              <a:grpSpLocks/>
            </p:cNvGrpSpPr>
            <p:nvPr/>
          </p:nvGrpSpPr>
          <p:grpSpPr bwMode="auto">
            <a:xfrm>
              <a:off x="1344" y="2640"/>
              <a:ext cx="2928" cy="432"/>
              <a:chOff x="1296" y="1728"/>
              <a:chExt cx="2928" cy="432"/>
            </a:xfrm>
          </p:grpSpPr>
          <p:sp>
            <p:nvSpPr>
              <p:cNvPr id="86112" name="AutoShape 96"/>
              <p:cNvSpPr>
                <a:spLocks noChangeArrowheads="1"/>
              </p:cNvSpPr>
              <p:nvPr/>
            </p:nvSpPr>
            <p:spPr bwMode="gray">
              <a:xfrm>
                <a:off x="1510" y="1757"/>
                <a:ext cx="2714" cy="34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39999"/>
                    </a:schemeClr>
                  </a:gs>
                </a:gsLst>
                <a:lin ang="0" scaled="1"/>
              </a:gradFill>
              <a:ln w="38100" algn="ctr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86113" name="Oval 97"/>
              <p:cNvSpPr>
                <a:spLocks noChangeArrowheads="1"/>
              </p:cNvSpPr>
              <p:nvPr/>
            </p:nvSpPr>
            <p:spPr bwMode="gray">
              <a:xfrm rot="1758052">
                <a:off x="1310" y="1743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6114" name="Oval 98"/>
              <p:cNvSpPr>
                <a:spLocks noChangeArrowheads="1"/>
              </p:cNvSpPr>
              <p:nvPr/>
            </p:nvSpPr>
            <p:spPr bwMode="gray">
              <a:xfrm rot="1758052">
                <a:off x="1296" y="1728"/>
                <a:ext cx="514" cy="417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6115" name="Oval 99"/>
              <p:cNvSpPr>
                <a:spLocks noChangeArrowheads="1"/>
              </p:cNvSpPr>
              <p:nvPr/>
            </p:nvSpPr>
            <p:spPr bwMode="gray">
              <a:xfrm>
                <a:off x="1347" y="1754"/>
                <a:ext cx="231" cy="23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6116" name="Text Box 100"/>
              <p:cNvSpPr txBox="1">
                <a:spLocks noChangeArrowheads="1"/>
              </p:cNvSpPr>
              <p:nvPr/>
            </p:nvSpPr>
            <p:spPr bwMode="gray">
              <a:xfrm>
                <a:off x="1776" y="1776"/>
                <a:ext cx="2160" cy="3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uk-UA" sz="2400" dirty="0" smtClean="0">
                    <a:solidFill>
                      <a:srgbClr val="000000"/>
                    </a:solidFill>
                  </a:rPr>
                  <a:t>Математика</a:t>
                </a:r>
                <a:endParaRPr lang="en-US" sz="2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6117" name="Text Box 101"/>
              <p:cNvSpPr txBox="1">
                <a:spLocks noChangeArrowheads="1"/>
              </p:cNvSpPr>
              <p:nvPr/>
            </p:nvSpPr>
            <p:spPr bwMode="gray">
              <a:xfrm>
                <a:off x="1405" y="1746"/>
                <a:ext cx="281" cy="3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3200">
                    <a:solidFill>
                      <a:srgbClr val="FFFFFF"/>
                    </a:solidFill>
                  </a:rPr>
                  <a:t>4</a:t>
                </a:r>
              </a:p>
            </p:txBody>
          </p:sp>
        </p:grpSp>
        <p:grpSp>
          <p:nvGrpSpPr>
            <p:cNvPr id="86118" name="Group 102"/>
            <p:cNvGrpSpPr>
              <a:grpSpLocks/>
            </p:cNvGrpSpPr>
            <p:nvPr/>
          </p:nvGrpSpPr>
          <p:grpSpPr bwMode="auto">
            <a:xfrm>
              <a:off x="1344" y="3168"/>
              <a:ext cx="3095" cy="432"/>
              <a:chOff x="1248" y="1440"/>
              <a:chExt cx="3095" cy="432"/>
            </a:xfrm>
          </p:grpSpPr>
          <p:sp>
            <p:nvSpPr>
              <p:cNvPr id="86119" name="AutoShape 103"/>
              <p:cNvSpPr>
                <a:spLocks noChangeArrowheads="1"/>
              </p:cNvSpPr>
              <p:nvPr/>
            </p:nvSpPr>
            <p:spPr bwMode="gray">
              <a:xfrm>
                <a:off x="1462" y="1469"/>
                <a:ext cx="2714" cy="34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50000"/>
                    </a:schemeClr>
                  </a:gs>
                </a:gsLst>
                <a:lin ang="0" scaled="1"/>
              </a:gradFill>
              <a:ln w="38100" algn="ctr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grpSp>
            <p:nvGrpSpPr>
              <p:cNvPr id="86120" name="Group 104"/>
              <p:cNvGrpSpPr>
                <a:grpSpLocks/>
              </p:cNvGrpSpPr>
              <p:nvPr/>
            </p:nvGrpSpPr>
            <p:grpSpPr bwMode="auto">
              <a:xfrm>
                <a:off x="1248" y="1440"/>
                <a:ext cx="528" cy="432"/>
                <a:chOff x="720" y="960"/>
                <a:chExt cx="987" cy="795"/>
              </a:xfrm>
            </p:grpSpPr>
            <p:sp>
              <p:nvSpPr>
                <p:cNvPr id="86121" name="Oval 105"/>
                <p:cNvSpPr>
                  <a:spLocks noChangeArrowheads="1"/>
                </p:cNvSpPr>
                <p:nvPr/>
              </p:nvSpPr>
              <p:spPr bwMode="gray">
                <a:xfrm rot="1758052">
                  <a:off x="747" y="987"/>
                  <a:ext cx="960" cy="76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122" name="Oval 106"/>
                <p:cNvSpPr>
                  <a:spLocks noChangeArrowheads="1"/>
                </p:cNvSpPr>
                <p:nvPr/>
              </p:nvSpPr>
              <p:spPr bwMode="gray">
                <a:xfrm rot="1758052">
                  <a:off x="720" y="960"/>
                  <a:ext cx="960" cy="76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6123" name="Oval 107"/>
                <p:cNvSpPr>
                  <a:spLocks noChangeArrowheads="1"/>
                </p:cNvSpPr>
                <p:nvPr/>
              </p:nvSpPr>
              <p:spPr bwMode="gray">
                <a:xfrm>
                  <a:off x="816" y="1008"/>
                  <a:ext cx="432" cy="43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FFFFFF">
                        <a:gamma/>
                        <a:shade val="46275"/>
                        <a:invGamma/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86124" name="Text Box 108"/>
              <p:cNvSpPr txBox="1">
                <a:spLocks noChangeArrowheads="1"/>
              </p:cNvSpPr>
              <p:nvPr/>
            </p:nvSpPr>
            <p:spPr bwMode="gray">
              <a:xfrm>
                <a:off x="1739" y="1469"/>
                <a:ext cx="2604" cy="3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algn="l"/>
                <a:r>
                  <a:rPr lang="uk-UA" sz="2400" dirty="0" smtClean="0">
                    <a:solidFill>
                      <a:srgbClr val="000000"/>
                    </a:solidFill>
                  </a:rPr>
                  <a:t>Предмет за вибором</a:t>
                </a:r>
                <a:endParaRPr lang="en-US" sz="2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6125" name="Text Box 109"/>
              <p:cNvSpPr txBox="1">
                <a:spLocks noChangeArrowheads="1"/>
              </p:cNvSpPr>
              <p:nvPr/>
            </p:nvSpPr>
            <p:spPr bwMode="gray">
              <a:xfrm>
                <a:off x="1357" y="1458"/>
                <a:ext cx="281" cy="3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3200">
                    <a:solidFill>
                      <a:srgbClr val="FFFFFF"/>
                    </a:solidFill>
                  </a:rPr>
                  <a:t>5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71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Математика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/>
              <a:t>Посібник містить 50 варіантів атестаційних робіт. </a:t>
            </a:r>
            <a:endParaRPr lang="uk-UA" dirty="0" smtClean="0"/>
          </a:p>
          <a:p>
            <a:r>
              <a:rPr lang="uk-UA" dirty="0" smtClean="0"/>
              <a:t>Кожен </a:t>
            </a:r>
            <a:r>
              <a:rPr lang="uk-UA" dirty="0"/>
              <a:t>варіант атестаційної роботи складається з чотирьох частин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33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Математика (рівень стандарту)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dirty="0"/>
              <a:t>Учні </a:t>
            </a:r>
            <a:r>
              <a:rPr lang="uk-UA" dirty="0" smtClean="0"/>
              <a:t>виконують </a:t>
            </a:r>
            <a:r>
              <a:rPr lang="uk-UA" dirty="0"/>
              <a:t>завдання першої (12 завдань), другої (4 завдання), та завдання третьої (2 завдання) частин атестаційної роботи. </a:t>
            </a:r>
            <a:endParaRPr lang="uk-UA" dirty="0" smtClean="0"/>
          </a:p>
          <a:p>
            <a:pPr algn="just"/>
            <a:r>
              <a:rPr lang="uk-UA" dirty="0" smtClean="0"/>
              <a:t>У </a:t>
            </a:r>
            <a:r>
              <a:rPr lang="uk-UA" dirty="0"/>
              <a:t>третій частині роботи учню необхідно розв’язати завдання достатнього рівня з алгебри та початків аналізу (3.1</a:t>
            </a:r>
            <a:r>
              <a:rPr lang="uk-UA" dirty="0" smtClean="0"/>
              <a:t>), </a:t>
            </a:r>
            <a:r>
              <a:rPr lang="uk-UA" dirty="0"/>
              <a:t>а також одне із завдань високого рівня </a:t>
            </a:r>
            <a:r>
              <a:rPr lang="uk-UA" dirty="0">
                <a:solidFill>
                  <a:srgbClr val="FF0000"/>
                </a:solidFill>
              </a:rPr>
              <a:t>за власним вибором</a:t>
            </a:r>
            <a:r>
              <a:rPr lang="uk-UA" dirty="0"/>
              <a:t> (3.2 або 3.3)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39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Математика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uk-UA" dirty="0"/>
              <a:t>Учні, які навчались за програмою </a:t>
            </a:r>
            <a:r>
              <a:rPr lang="uk-UA" dirty="0">
                <a:solidFill>
                  <a:srgbClr val="FF0000"/>
                </a:solidFill>
              </a:rPr>
              <a:t>академічного рівня</a:t>
            </a:r>
            <a:r>
              <a:rPr lang="uk-UA" dirty="0"/>
              <a:t>, виконують </a:t>
            </a:r>
            <a:r>
              <a:rPr lang="uk-UA" dirty="0">
                <a:solidFill>
                  <a:srgbClr val="FF0000"/>
                </a:solidFill>
              </a:rPr>
              <a:t>усі завдання першої, другої та третьої </a:t>
            </a:r>
            <a:r>
              <a:rPr lang="uk-UA" dirty="0"/>
              <a:t>частин атестаційної роботи.</a:t>
            </a:r>
            <a:endParaRPr lang="ru-RU" dirty="0"/>
          </a:p>
          <a:p>
            <a:pPr>
              <a:lnSpc>
                <a:spcPct val="150000"/>
              </a:lnSpc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24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Математика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04925"/>
            <a:ext cx="8229600" cy="5076403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uk-UA" dirty="0">
                <a:solidFill>
                  <a:srgbClr val="FF0000"/>
                </a:solidFill>
              </a:rPr>
              <a:t>Учні профільних класів</a:t>
            </a:r>
            <a:r>
              <a:rPr lang="uk-UA" dirty="0"/>
              <a:t>, виконують </a:t>
            </a:r>
            <a:r>
              <a:rPr lang="uk-UA" dirty="0">
                <a:solidFill>
                  <a:srgbClr val="FF0000"/>
                </a:solidFill>
              </a:rPr>
              <a:t>усі</a:t>
            </a:r>
            <a:r>
              <a:rPr lang="uk-UA" dirty="0"/>
              <a:t> завдання </a:t>
            </a:r>
            <a:r>
              <a:rPr lang="uk-UA" dirty="0">
                <a:solidFill>
                  <a:srgbClr val="FF0000"/>
                </a:solidFill>
              </a:rPr>
              <a:t>першої, другої та третьої</a:t>
            </a:r>
            <a:r>
              <a:rPr lang="uk-UA" dirty="0"/>
              <a:t> частин атестаційної роботи, а також </a:t>
            </a:r>
            <a:r>
              <a:rPr lang="uk-UA" u="sng" dirty="0">
                <a:solidFill>
                  <a:srgbClr val="FF0000"/>
                </a:solidFill>
              </a:rPr>
              <a:t>два</a:t>
            </a:r>
            <a:r>
              <a:rPr lang="uk-UA" dirty="0">
                <a:solidFill>
                  <a:srgbClr val="FF0000"/>
                </a:solidFill>
              </a:rPr>
              <a:t> завдання з четвертої </a:t>
            </a:r>
            <a:r>
              <a:rPr lang="uk-UA" dirty="0"/>
              <a:t>частини – одне з двох завдань з алгебри та початків аналізу (4.1 або 4.2) та одне з двох завдань з геометрії (4.3 або 4.4).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029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Математика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uk-UA" dirty="0"/>
              <a:t>Учні класів з </a:t>
            </a:r>
            <a:r>
              <a:rPr lang="uk-UA" dirty="0">
                <a:solidFill>
                  <a:srgbClr val="FF0000"/>
                </a:solidFill>
              </a:rPr>
              <a:t>поглибленим</a:t>
            </a:r>
            <a:r>
              <a:rPr lang="uk-UA" dirty="0"/>
              <a:t> вивченням математики виконують завдання </a:t>
            </a:r>
            <a:r>
              <a:rPr lang="uk-UA" dirty="0">
                <a:solidFill>
                  <a:srgbClr val="FF0000"/>
                </a:solidFill>
              </a:rPr>
              <a:t>першої, другої, третьої та четвертої (4 завдання) </a:t>
            </a:r>
            <a:r>
              <a:rPr lang="uk-UA" dirty="0"/>
              <a:t>частин атестаційної роботи.</a:t>
            </a:r>
            <a:endParaRPr 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105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Математика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dirty="0"/>
              <a:t>Варіанти завдань першої та другої частин підсумкової атестаційної роботи </a:t>
            </a:r>
            <a:r>
              <a:rPr lang="uk-UA" dirty="0">
                <a:solidFill>
                  <a:srgbClr val="FF0000"/>
                </a:solidFill>
              </a:rPr>
              <a:t>добирають</a:t>
            </a:r>
            <a:r>
              <a:rPr lang="uk-UA" dirty="0"/>
              <a:t> загальноосвітні навчальні заклади, третьої та четвертої частин — </a:t>
            </a:r>
            <a:r>
              <a:rPr lang="uk-UA" dirty="0" smtClean="0"/>
              <a:t>Депа</a:t>
            </a:r>
            <a:r>
              <a:rPr lang="uk-UA" dirty="0"/>
              <a:t>р</a:t>
            </a:r>
            <a:r>
              <a:rPr lang="uk-UA" dirty="0" smtClean="0"/>
              <a:t>тамент науки і освіти.</a:t>
            </a:r>
          </a:p>
          <a:p>
            <a:pPr algn="just"/>
            <a:r>
              <a:rPr lang="uk-UA" dirty="0" smtClean="0"/>
              <a:t>ЗНЗ визначають </a:t>
            </a:r>
            <a:r>
              <a:rPr lang="uk-UA" dirty="0"/>
              <a:t>не менше </a:t>
            </a:r>
            <a:r>
              <a:rPr lang="uk-UA" dirty="0" smtClean="0"/>
              <a:t>10-ти </a:t>
            </a:r>
            <a:r>
              <a:rPr lang="uk-UA" dirty="0"/>
              <a:t>варіантів для кожного класу. </a:t>
            </a:r>
            <a:endParaRPr lang="uk-UA" dirty="0" smtClean="0"/>
          </a:p>
          <a:p>
            <a:pPr algn="just"/>
            <a:r>
              <a:rPr lang="uk-UA" dirty="0" smtClean="0"/>
              <a:t>Якщо </a:t>
            </a:r>
            <a:r>
              <a:rPr lang="uk-UA" dirty="0"/>
              <a:t>кількість учнів менша десяти, кожен з них отримує окремий варіант.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598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Математика. Тривалість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dirty="0"/>
              <a:t>за програмами рівня </a:t>
            </a:r>
            <a:r>
              <a:rPr lang="uk-UA" dirty="0" smtClean="0"/>
              <a:t>стандарту </a:t>
            </a:r>
            <a:r>
              <a:rPr lang="uk-UA" dirty="0"/>
              <a:t>або академічного </a:t>
            </a:r>
            <a:r>
              <a:rPr lang="uk-UA" dirty="0" smtClean="0"/>
              <a:t>рівня - </a:t>
            </a:r>
            <a:r>
              <a:rPr lang="uk-UA" dirty="0">
                <a:solidFill>
                  <a:srgbClr val="FF0000"/>
                </a:solidFill>
              </a:rPr>
              <a:t>3</a:t>
            </a:r>
            <a:r>
              <a:rPr lang="uk-UA" dirty="0"/>
              <a:t> </a:t>
            </a:r>
            <a:r>
              <a:rPr lang="uk-UA" dirty="0" smtClean="0"/>
              <a:t>академічні </a:t>
            </a:r>
            <a:r>
              <a:rPr lang="uk-UA" dirty="0"/>
              <a:t>години, </a:t>
            </a:r>
            <a:endParaRPr lang="uk-UA" dirty="0" smtClean="0"/>
          </a:p>
          <a:p>
            <a:pPr algn="just"/>
            <a:r>
              <a:rPr lang="uk-UA" dirty="0" smtClean="0"/>
              <a:t>для </a:t>
            </a:r>
            <a:r>
              <a:rPr lang="uk-UA" dirty="0"/>
              <a:t>учнів профільних класів – </a:t>
            </a:r>
            <a:r>
              <a:rPr lang="uk-UA" dirty="0">
                <a:solidFill>
                  <a:srgbClr val="FF0000"/>
                </a:solidFill>
              </a:rPr>
              <a:t>3,5</a:t>
            </a:r>
            <a:r>
              <a:rPr lang="uk-UA" dirty="0"/>
              <a:t> академічних години, </a:t>
            </a:r>
            <a:endParaRPr lang="uk-UA" dirty="0" smtClean="0"/>
          </a:p>
          <a:p>
            <a:pPr algn="just"/>
            <a:r>
              <a:rPr lang="uk-UA" dirty="0" smtClean="0"/>
              <a:t>для </a:t>
            </a:r>
            <a:r>
              <a:rPr lang="uk-UA" dirty="0"/>
              <a:t>учнів класів з поглибленим вивченням математики – </a:t>
            </a:r>
            <a:r>
              <a:rPr lang="uk-UA" dirty="0">
                <a:solidFill>
                  <a:srgbClr val="FF0000"/>
                </a:solidFill>
              </a:rPr>
              <a:t>4</a:t>
            </a:r>
            <a:r>
              <a:rPr lang="uk-UA" dirty="0"/>
              <a:t> </a:t>
            </a:r>
            <a:r>
              <a:rPr lang="uk-UA" dirty="0">
                <a:solidFill>
                  <a:srgbClr val="FF0000"/>
                </a:solidFill>
              </a:rPr>
              <a:t>академічні години</a:t>
            </a:r>
            <a:r>
              <a:rPr lang="uk-UA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115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153400" cy="980728"/>
          </a:xfrm>
        </p:spPr>
        <p:txBody>
          <a:bodyPr/>
          <a:lstStyle/>
          <a:p>
            <a:r>
              <a:rPr lang="uk-UA" dirty="0" smtClean="0"/>
              <a:t>Математика. </a:t>
            </a:r>
            <a:r>
              <a:rPr lang="uk-UA" sz="3200" dirty="0" smtClean="0"/>
              <a:t>ЗНЗ з російською мовою навчання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uk-UA" dirty="0"/>
              <a:t>«Збірник завдань для державної підсумкової атестації з математики для загальноосвітніх навчальних закладів </a:t>
            </a:r>
            <a:r>
              <a:rPr lang="uk-UA" dirty="0">
                <a:solidFill>
                  <a:srgbClr val="FF0000"/>
                </a:solidFill>
              </a:rPr>
              <a:t>з навчанням російською мовою </a:t>
            </a:r>
            <a:r>
              <a:rPr lang="uk-UA" dirty="0"/>
              <a:t>(російською мовою). 11 клас» (авт. </a:t>
            </a:r>
            <a:r>
              <a:rPr lang="uk-UA" dirty="0" err="1"/>
              <a:t>Глобін</a:t>
            </a:r>
            <a:r>
              <a:rPr lang="uk-UA" dirty="0"/>
              <a:t> О. І., </a:t>
            </a:r>
            <a:r>
              <a:rPr lang="uk-UA" dirty="0" err="1"/>
              <a:t>Єргіна</a:t>
            </a:r>
            <a:r>
              <a:rPr lang="uk-UA" dirty="0"/>
              <a:t> О. В., Сидоренко П. Б., Панкратова І. Є. – К.: Центр навчально-методичної літератури, 2013).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785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19088"/>
            <a:ext cx="8287072" cy="563562"/>
          </a:xfrm>
        </p:spPr>
        <p:txBody>
          <a:bodyPr/>
          <a:lstStyle/>
          <a:p>
            <a:r>
              <a:rPr lang="ru-RU" dirty="0" err="1"/>
              <a:t>Історія</a:t>
            </a:r>
            <a:r>
              <a:rPr lang="ru-RU" dirty="0"/>
              <a:t> </a:t>
            </a:r>
            <a:r>
              <a:rPr lang="ru-RU" dirty="0" err="1" smtClean="0"/>
              <a:t>України</a:t>
            </a:r>
            <a:r>
              <a:rPr lang="ru-RU" dirty="0" smtClean="0"/>
              <a:t>: </a:t>
            </a:r>
            <a:r>
              <a:rPr lang="uk-UA" dirty="0"/>
              <a:t>у</a:t>
            </a:r>
            <a:r>
              <a:rPr lang="ru-RU" dirty="0"/>
              <a:t> </a:t>
            </a:r>
            <a:r>
              <a:rPr lang="ru-RU" dirty="0" err="1"/>
              <a:t>письмовій</a:t>
            </a:r>
            <a:r>
              <a:rPr lang="ru-RU" dirty="0"/>
              <a:t> </a:t>
            </a:r>
            <a:r>
              <a:rPr lang="ru-RU" dirty="0" err="1"/>
              <a:t>формі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/>
            <a:r>
              <a:rPr lang="ru-RU" dirty="0" smtClean="0"/>
              <a:t> </a:t>
            </a:r>
            <a:r>
              <a:rPr lang="ru-RU" sz="2400" dirty="0"/>
              <a:t>«</a:t>
            </a:r>
            <a:r>
              <a:rPr lang="ru-RU" sz="2400" dirty="0" err="1" smtClean="0"/>
              <a:t>Збірник</a:t>
            </a:r>
            <a:r>
              <a:rPr lang="ru-RU" sz="2400" dirty="0" smtClean="0"/>
              <a:t> </a:t>
            </a:r>
            <a:r>
              <a:rPr lang="ru-RU" sz="2400" dirty="0" err="1"/>
              <a:t>завдань</a:t>
            </a:r>
            <a:r>
              <a:rPr lang="ru-RU" sz="2400" dirty="0"/>
              <a:t> для </a:t>
            </a:r>
            <a:r>
              <a:rPr lang="ru-RU" sz="2400" dirty="0" err="1"/>
              <a:t>державної</a:t>
            </a:r>
            <a:r>
              <a:rPr lang="ru-RU" sz="2400" dirty="0"/>
              <a:t> </a:t>
            </a:r>
            <a:r>
              <a:rPr lang="ru-RU" sz="2400" dirty="0" err="1"/>
              <a:t>підсумкової</a:t>
            </a:r>
            <a:r>
              <a:rPr lang="ru-RU" sz="2400" dirty="0"/>
              <a:t> </a:t>
            </a:r>
            <a:r>
              <a:rPr lang="ru-RU" sz="2400" dirty="0" err="1"/>
              <a:t>атестації</a:t>
            </a:r>
            <a:r>
              <a:rPr lang="ru-RU" sz="2400" dirty="0"/>
              <a:t> з </a:t>
            </a:r>
            <a:r>
              <a:rPr lang="ru-RU" sz="2400" dirty="0" err="1"/>
              <a:t>історії</a:t>
            </a:r>
            <a:r>
              <a:rPr lang="ru-RU" sz="2400" dirty="0"/>
              <a:t> </a:t>
            </a:r>
            <a:r>
              <a:rPr lang="ru-RU" sz="2400" dirty="0" err="1"/>
              <a:t>України</a:t>
            </a:r>
            <a:r>
              <a:rPr lang="ru-RU" sz="2400" dirty="0"/>
              <a:t>. 11 </a:t>
            </a:r>
            <a:r>
              <a:rPr lang="ru-RU" sz="2400" dirty="0" err="1"/>
              <a:t>клас</a:t>
            </a:r>
            <a:r>
              <a:rPr lang="ru-RU" sz="2400" dirty="0"/>
              <a:t>» (авт. Власов В. С., </a:t>
            </a:r>
            <a:r>
              <a:rPr lang="ru-RU" sz="2400" dirty="0" err="1"/>
              <a:t>Кульчицький</a:t>
            </a:r>
            <a:r>
              <a:rPr lang="ru-RU" sz="2400" dirty="0"/>
              <a:t> С. В. – К.: Центр </a:t>
            </a:r>
            <a:r>
              <a:rPr lang="ru-RU" sz="2400" dirty="0" err="1"/>
              <a:t>навчально-методичної</a:t>
            </a:r>
            <a:r>
              <a:rPr lang="ru-RU" sz="2400" dirty="0"/>
              <a:t> </a:t>
            </a:r>
            <a:r>
              <a:rPr lang="ru-RU" sz="2400" dirty="0" err="1"/>
              <a:t>літератури</a:t>
            </a:r>
            <a:r>
              <a:rPr lang="ru-RU" sz="2400" dirty="0"/>
              <a:t>, 2013)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000" dirty="0"/>
              <a:t>«</a:t>
            </a:r>
            <a:r>
              <a:rPr lang="ru-RU" sz="2000" dirty="0" err="1"/>
              <a:t>Збірник</a:t>
            </a:r>
            <a:r>
              <a:rPr lang="ru-RU" sz="2000" dirty="0"/>
              <a:t> </a:t>
            </a:r>
            <a:r>
              <a:rPr lang="ru-RU" sz="2000" dirty="0" err="1"/>
              <a:t>завдань</a:t>
            </a:r>
            <a:r>
              <a:rPr lang="ru-RU" sz="2000" dirty="0"/>
              <a:t> для </a:t>
            </a:r>
            <a:r>
              <a:rPr lang="ru-RU" sz="2000" dirty="0" err="1"/>
              <a:t>державної</a:t>
            </a:r>
            <a:r>
              <a:rPr lang="ru-RU" sz="2000" dirty="0"/>
              <a:t> </a:t>
            </a:r>
            <a:r>
              <a:rPr lang="ru-RU" sz="2000" dirty="0" err="1"/>
              <a:t>підсумкової</a:t>
            </a:r>
            <a:r>
              <a:rPr lang="ru-RU" sz="2000" dirty="0"/>
              <a:t> </a:t>
            </a:r>
            <a:r>
              <a:rPr lang="ru-RU" sz="2000" dirty="0" err="1"/>
              <a:t>атестації</a:t>
            </a:r>
            <a:r>
              <a:rPr lang="ru-RU" sz="2000" dirty="0"/>
              <a:t> з </a:t>
            </a:r>
            <a:r>
              <a:rPr lang="ru-RU" sz="2000" dirty="0" err="1"/>
              <a:t>історії</a:t>
            </a:r>
            <a:r>
              <a:rPr lang="ru-RU" sz="2000" dirty="0"/>
              <a:t> </a:t>
            </a:r>
            <a:r>
              <a:rPr lang="ru-RU" sz="2000" dirty="0" err="1"/>
              <a:t>України</a:t>
            </a:r>
            <a:r>
              <a:rPr lang="ru-RU" sz="2000" dirty="0"/>
              <a:t> </a:t>
            </a:r>
            <a:r>
              <a:rPr lang="ru-RU" sz="2000" dirty="0">
                <a:solidFill>
                  <a:srgbClr val="FF0000"/>
                </a:solidFill>
              </a:rPr>
              <a:t>для </a:t>
            </a:r>
            <a:r>
              <a:rPr lang="ru-RU" sz="2000" dirty="0" err="1">
                <a:solidFill>
                  <a:srgbClr val="FF0000"/>
                </a:solidFill>
              </a:rPr>
              <a:t>загальноосвітніх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навчальних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закладів</a:t>
            </a:r>
            <a:r>
              <a:rPr lang="ru-RU" sz="2000" dirty="0">
                <a:solidFill>
                  <a:srgbClr val="FF0000"/>
                </a:solidFill>
              </a:rPr>
              <a:t> з </a:t>
            </a:r>
            <a:r>
              <a:rPr lang="ru-RU" sz="2000" dirty="0" err="1">
                <a:solidFill>
                  <a:srgbClr val="FF0000"/>
                </a:solidFill>
              </a:rPr>
              <a:t>навчанням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російською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 err="1">
                <a:solidFill>
                  <a:srgbClr val="FF0000"/>
                </a:solidFill>
              </a:rPr>
              <a:t>мовою</a:t>
            </a:r>
            <a:r>
              <a:rPr lang="ru-RU" sz="2000" dirty="0"/>
              <a:t> (</a:t>
            </a:r>
            <a:r>
              <a:rPr lang="ru-RU" sz="2000" dirty="0" err="1"/>
              <a:t>російською</a:t>
            </a:r>
            <a:r>
              <a:rPr lang="ru-RU" sz="2000" dirty="0"/>
              <a:t> </a:t>
            </a:r>
            <a:r>
              <a:rPr lang="ru-RU" sz="2000" dirty="0" err="1"/>
              <a:t>мовою</a:t>
            </a:r>
            <a:r>
              <a:rPr lang="ru-RU" sz="2000" dirty="0"/>
              <a:t>). 11 </a:t>
            </a:r>
            <a:r>
              <a:rPr lang="ru-RU" sz="2000" dirty="0" err="1"/>
              <a:t>клас</a:t>
            </a:r>
            <a:r>
              <a:rPr lang="ru-RU" sz="2000" dirty="0"/>
              <a:t>» (авт. Власов В. С., </a:t>
            </a:r>
            <a:r>
              <a:rPr lang="ru-RU" sz="2000" dirty="0" err="1"/>
              <a:t>Кульчицький</a:t>
            </a:r>
            <a:r>
              <a:rPr lang="ru-RU" sz="2000" dirty="0"/>
              <a:t> С. В. – К.: Центр </a:t>
            </a:r>
            <a:r>
              <a:rPr lang="ru-RU" sz="2000" dirty="0" err="1"/>
              <a:t>навчально-методичної</a:t>
            </a:r>
            <a:r>
              <a:rPr lang="ru-RU" sz="2000" dirty="0"/>
              <a:t> </a:t>
            </a:r>
            <a:r>
              <a:rPr lang="ru-RU" sz="2000" dirty="0" err="1"/>
              <a:t>літератури</a:t>
            </a:r>
            <a:r>
              <a:rPr lang="ru-RU" sz="2000" dirty="0"/>
              <a:t>, 2013)</a:t>
            </a:r>
          </a:p>
        </p:txBody>
      </p:sp>
    </p:spTree>
    <p:extLst>
      <p:ext uri="{BB962C8B-B14F-4D97-AF65-F5344CB8AC3E}">
        <p14:creationId xmlns:p14="http://schemas.microsoft.com/office/powerpoint/2010/main" val="118497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Історія</a:t>
            </a:r>
            <a:r>
              <a:rPr lang="ru-RU" dirty="0" smtClean="0"/>
              <a:t> </a:t>
            </a:r>
            <a:r>
              <a:rPr lang="ru-RU" dirty="0" err="1"/>
              <a:t>України</a:t>
            </a:r>
            <a:r>
              <a:rPr lang="ru-RU" dirty="0"/>
              <a:t> </a:t>
            </a:r>
            <a:r>
              <a:rPr lang="ru-RU" dirty="0" smtClean="0"/>
              <a:t> -  </a:t>
            </a:r>
            <a:r>
              <a:rPr lang="ru-RU" dirty="0" smtClean="0">
                <a:solidFill>
                  <a:srgbClr val="FF0000"/>
                </a:solidFill>
              </a:rPr>
              <a:t>90</a:t>
            </a:r>
            <a:r>
              <a:rPr lang="ru-RU" dirty="0" smtClean="0"/>
              <a:t> </a:t>
            </a:r>
            <a:r>
              <a:rPr lang="ru-RU" dirty="0" err="1" smtClean="0"/>
              <a:t>хвилин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містить</a:t>
            </a:r>
            <a:r>
              <a:rPr lang="ru-RU" dirty="0"/>
              <a:t> 15 </a:t>
            </a:r>
            <a:r>
              <a:rPr lang="ru-RU" dirty="0" err="1"/>
              <a:t>варіантів</a:t>
            </a:r>
            <a:r>
              <a:rPr lang="ru-RU" dirty="0"/>
              <a:t> по 10 </a:t>
            </a:r>
            <a:r>
              <a:rPr lang="ru-RU" dirty="0" err="1"/>
              <a:t>тестових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</a:t>
            </a:r>
            <a:r>
              <a:rPr lang="ru-RU" dirty="0" err="1"/>
              <a:t>різної</a:t>
            </a:r>
            <a:r>
              <a:rPr lang="ru-RU" dirty="0"/>
              <a:t> </a:t>
            </a:r>
            <a:r>
              <a:rPr lang="ru-RU" dirty="0" err="1"/>
              <a:t>форми</a:t>
            </a:r>
            <a:r>
              <a:rPr lang="ru-RU" dirty="0"/>
              <a:t> в кожному </a:t>
            </a:r>
            <a:r>
              <a:rPr lang="ru-RU" dirty="0" err="1"/>
              <a:t>варіанті</a:t>
            </a:r>
            <a:r>
              <a:rPr lang="ru-RU" dirty="0"/>
              <a:t> </a:t>
            </a:r>
            <a:endParaRPr lang="ru-RU" dirty="0" smtClean="0"/>
          </a:p>
          <a:p>
            <a:pPr algn="just"/>
            <a:r>
              <a:rPr lang="ru-RU" dirty="0" err="1"/>
              <a:t>Навчальні</a:t>
            </a:r>
            <a:r>
              <a:rPr lang="ru-RU" dirty="0"/>
              <a:t> </a:t>
            </a:r>
            <a:r>
              <a:rPr lang="ru-RU" dirty="0" err="1"/>
              <a:t>заклади</a:t>
            </a:r>
            <a:r>
              <a:rPr lang="ru-RU" dirty="0"/>
              <a:t> </a:t>
            </a:r>
            <a:r>
              <a:rPr lang="ru-RU" dirty="0" err="1"/>
              <a:t>визначають</a:t>
            </a:r>
            <a:r>
              <a:rPr lang="ru-RU" dirty="0"/>
              <a:t> не </a:t>
            </a:r>
            <a:r>
              <a:rPr lang="ru-RU" dirty="0" err="1"/>
              <a:t>менше</a:t>
            </a:r>
            <a:r>
              <a:rPr lang="ru-RU" dirty="0"/>
              <a:t> </a:t>
            </a:r>
            <a:r>
              <a:rPr lang="ru-RU" dirty="0" smtClean="0"/>
              <a:t>10-ти </a:t>
            </a:r>
            <a:r>
              <a:rPr lang="ru-RU" dirty="0" err="1"/>
              <a:t>варіантів</a:t>
            </a:r>
            <a:r>
              <a:rPr lang="ru-RU" dirty="0"/>
              <a:t> для кожного </a:t>
            </a:r>
            <a:r>
              <a:rPr lang="ru-RU" dirty="0" err="1"/>
              <a:t>класу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</a:t>
            </a:r>
            <a:r>
              <a:rPr lang="ru-RU" dirty="0" err="1"/>
              <a:t>менша</a:t>
            </a:r>
            <a:r>
              <a:rPr lang="ru-RU" dirty="0"/>
              <a:t> десяти, </a:t>
            </a:r>
            <a:r>
              <a:rPr lang="ru-RU" dirty="0" err="1"/>
              <a:t>кожен</a:t>
            </a:r>
            <a:r>
              <a:rPr lang="ru-RU" dirty="0"/>
              <a:t> з них </a:t>
            </a:r>
            <a:r>
              <a:rPr lang="ru-RU" dirty="0" err="1"/>
              <a:t>отримує</a:t>
            </a:r>
            <a:r>
              <a:rPr lang="ru-RU" dirty="0"/>
              <a:t> </a:t>
            </a:r>
            <a:r>
              <a:rPr lang="ru-RU" dirty="0" err="1"/>
              <a:t>окремий</a:t>
            </a:r>
            <a:r>
              <a:rPr lang="ru-RU" dirty="0"/>
              <a:t> </a:t>
            </a:r>
            <a:r>
              <a:rPr lang="ru-RU" dirty="0" err="1"/>
              <a:t>варіант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836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Українська мова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«</a:t>
            </a: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диктантів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української</a:t>
            </a:r>
            <a:r>
              <a:rPr lang="ru-RU" dirty="0"/>
              <a:t> </a:t>
            </a:r>
            <a:r>
              <a:rPr lang="ru-RU" dirty="0" err="1"/>
              <a:t>мови</a:t>
            </a:r>
            <a:r>
              <a:rPr lang="ru-RU" dirty="0"/>
              <a:t>. 9 </a:t>
            </a:r>
            <a:r>
              <a:rPr lang="ru-RU" dirty="0" err="1"/>
              <a:t>клас</a:t>
            </a:r>
            <a:r>
              <a:rPr lang="ru-RU" dirty="0"/>
              <a:t>» (</a:t>
            </a:r>
            <a:r>
              <a:rPr lang="ru-RU" dirty="0" err="1"/>
              <a:t>укл</a:t>
            </a:r>
            <a:r>
              <a:rPr lang="ru-RU" dirty="0"/>
              <a:t>. </a:t>
            </a:r>
            <a:r>
              <a:rPr lang="ru-RU" dirty="0" err="1"/>
              <a:t>Мацько</a:t>
            </a:r>
            <a:r>
              <a:rPr lang="ru-RU" dirty="0"/>
              <a:t> Л. І., </a:t>
            </a:r>
            <a:r>
              <a:rPr lang="ru-RU" dirty="0" err="1"/>
              <a:t>Христенок</a:t>
            </a:r>
            <a:r>
              <a:rPr lang="ru-RU" dirty="0"/>
              <a:t> В. Ф., Сидоренко О. М., </a:t>
            </a:r>
            <a:r>
              <a:rPr lang="ru-RU" dirty="0" err="1"/>
              <a:t>Мацько</a:t>
            </a:r>
            <a:r>
              <a:rPr lang="ru-RU" dirty="0"/>
              <a:t> О. М.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</a:t>
            </a:r>
            <a:r>
              <a:rPr lang="ru-RU" dirty="0" smtClean="0"/>
              <a:t>)</a:t>
            </a:r>
          </a:p>
          <a:p>
            <a:r>
              <a:rPr lang="uk-UA" dirty="0" smtClean="0"/>
              <a:t>1 астрономічна година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270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936104"/>
          </a:xfrm>
        </p:spPr>
        <p:txBody>
          <a:bodyPr/>
          <a:lstStyle/>
          <a:p>
            <a:r>
              <a:rPr lang="ru-RU" dirty="0" err="1"/>
              <a:t>Історія</a:t>
            </a:r>
            <a:r>
              <a:rPr lang="ru-RU" dirty="0"/>
              <a:t> </a:t>
            </a:r>
            <a:r>
              <a:rPr lang="ru-RU" dirty="0" err="1"/>
              <a:t>України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в </a:t>
            </a:r>
            <a:r>
              <a:rPr lang="ru-RU" dirty="0" err="1">
                <a:solidFill>
                  <a:srgbClr val="FF0000"/>
                </a:solidFill>
              </a:rPr>
              <a:t>класах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профільного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рівня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учитель </a:t>
            </a:r>
            <a:r>
              <a:rPr lang="ru-RU" dirty="0" err="1">
                <a:solidFill>
                  <a:srgbClr val="FF0000"/>
                </a:solidFill>
              </a:rPr>
              <a:t>замість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№ </a:t>
            </a:r>
            <a:r>
              <a:rPr lang="ru-RU" dirty="0">
                <a:solidFill>
                  <a:srgbClr val="FF0000"/>
                </a:solidFill>
              </a:rPr>
              <a:t>3, 7 та 8 </a:t>
            </a:r>
            <a:r>
              <a:rPr lang="ru-RU" i="1" dirty="0">
                <a:solidFill>
                  <a:srgbClr val="FF0000"/>
                </a:solidFill>
              </a:rPr>
              <a:t>на </a:t>
            </a:r>
            <a:r>
              <a:rPr lang="ru-RU" i="1" dirty="0" err="1">
                <a:solidFill>
                  <a:srgbClr val="FF0000"/>
                </a:solidFill>
              </a:rPr>
              <a:t>свій</a:t>
            </a:r>
            <a:r>
              <a:rPr lang="ru-RU" i="1" dirty="0">
                <a:solidFill>
                  <a:srgbClr val="FF0000"/>
                </a:solidFill>
              </a:rPr>
              <a:t> </a:t>
            </a:r>
            <a:r>
              <a:rPr lang="ru-RU" i="1" dirty="0" err="1">
                <a:solidFill>
                  <a:srgbClr val="FF0000"/>
                </a:solidFill>
              </a:rPr>
              <a:t>розсуд</a:t>
            </a:r>
            <a:r>
              <a:rPr lang="ru-RU" i="1" dirty="0">
                <a:solidFill>
                  <a:srgbClr val="FF0000"/>
                </a:solidFill>
              </a:rPr>
              <a:t> </a:t>
            </a:r>
            <a:r>
              <a:rPr lang="ru-RU" dirty="0" err="1"/>
              <a:t>обирає</a:t>
            </a:r>
            <a:r>
              <a:rPr lang="ru-RU" dirty="0"/>
              <a:t> з </a:t>
            </a:r>
            <a:r>
              <a:rPr lang="ru-RU" dirty="0" err="1"/>
              <a:t>додатка</a:t>
            </a:r>
            <a:r>
              <a:rPr lang="ru-RU" dirty="0"/>
              <a:t> «</a:t>
            </a:r>
            <a:r>
              <a:rPr lang="ru-RU" dirty="0" err="1"/>
              <a:t>Збірника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історії</a:t>
            </a:r>
            <a:r>
              <a:rPr lang="ru-RU" dirty="0"/>
              <a:t> </a:t>
            </a:r>
            <a:r>
              <a:rPr lang="ru-RU" dirty="0" err="1"/>
              <a:t>України</a:t>
            </a:r>
            <a:r>
              <a:rPr lang="ru-RU" dirty="0"/>
              <a:t>. 11 </a:t>
            </a:r>
            <a:r>
              <a:rPr lang="ru-RU" dirty="0" err="1"/>
              <a:t>клас</a:t>
            </a:r>
            <a:r>
              <a:rPr lang="ru-RU" dirty="0"/>
              <a:t>» фрагмент </a:t>
            </a:r>
            <a:r>
              <a:rPr lang="ru-RU" dirty="0" err="1"/>
              <a:t>історичного</a:t>
            </a:r>
            <a:r>
              <a:rPr lang="ru-RU" dirty="0"/>
              <a:t> </a:t>
            </a:r>
            <a:r>
              <a:rPr lang="ru-RU" dirty="0" err="1"/>
              <a:t>джерела</a:t>
            </a:r>
            <a:r>
              <a:rPr lang="ru-RU" dirty="0"/>
              <a:t> – </a:t>
            </a:r>
            <a:r>
              <a:rPr lang="ru-RU" dirty="0">
                <a:solidFill>
                  <a:srgbClr val="FF0000"/>
                </a:solidFill>
              </a:rPr>
              <a:t>так, </a:t>
            </a:r>
            <a:r>
              <a:rPr lang="ru-RU" dirty="0" err="1">
                <a:solidFill>
                  <a:srgbClr val="FF0000"/>
                </a:solidFill>
              </a:rPr>
              <a:t>щоб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його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матеріал</a:t>
            </a:r>
            <a:r>
              <a:rPr lang="ru-RU" dirty="0">
                <a:solidFill>
                  <a:srgbClr val="FF0000"/>
                </a:solidFill>
              </a:rPr>
              <a:t> не </a:t>
            </a:r>
            <a:r>
              <a:rPr lang="ru-RU" dirty="0" err="1">
                <a:solidFill>
                  <a:srgbClr val="FF0000"/>
                </a:solidFill>
              </a:rPr>
              <a:t>збігався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з </a:t>
            </a:r>
            <a:r>
              <a:rPr lang="ru-RU" dirty="0" err="1"/>
              <a:t>матеріалом</a:t>
            </a:r>
            <a:r>
              <a:rPr lang="ru-RU" dirty="0"/>
              <a:t> </a:t>
            </a:r>
            <a:r>
              <a:rPr lang="ru-RU" dirty="0" err="1"/>
              <a:t>запропонованого</a:t>
            </a:r>
            <a:r>
              <a:rPr lang="ru-RU" dirty="0"/>
              <a:t> </a:t>
            </a:r>
            <a:r>
              <a:rPr lang="ru-RU" dirty="0" err="1"/>
              <a:t>варіанта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91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Всесвітня</a:t>
            </a:r>
            <a:r>
              <a:rPr lang="ru-RU" dirty="0" smtClean="0"/>
              <a:t> </a:t>
            </a:r>
            <a:r>
              <a:rPr lang="ru-RU" dirty="0" err="1" smtClean="0"/>
              <a:t>історія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>
                <a:solidFill>
                  <a:srgbClr val="FF0000"/>
                </a:solidFill>
              </a:rPr>
              <a:t>у </a:t>
            </a:r>
            <a:r>
              <a:rPr lang="ru-RU" dirty="0" err="1">
                <a:solidFill>
                  <a:srgbClr val="FF0000"/>
                </a:solidFill>
              </a:rPr>
              <a:t>письмовій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формі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за «</a:t>
            </a:r>
            <a:r>
              <a:rPr lang="ru-RU" dirty="0" err="1"/>
              <a:t>Збірником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</a:t>
            </a:r>
            <a:r>
              <a:rPr lang="ru-RU" dirty="0" err="1"/>
              <a:t>із</a:t>
            </a:r>
            <a:r>
              <a:rPr lang="ru-RU" dirty="0"/>
              <a:t> </a:t>
            </a:r>
            <a:r>
              <a:rPr lang="ru-RU" dirty="0" err="1"/>
              <a:t>всесвітньої</a:t>
            </a:r>
            <a:r>
              <a:rPr lang="ru-RU" dirty="0"/>
              <a:t> </a:t>
            </a:r>
            <a:r>
              <a:rPr lang="ru-RU" dirty="0" err="1"/>
              <a:t>історії</a:t>
            </a:r>
            <a:r>
              <a:rPr lang="ru-RU" dirty="0"/>
              <a:t>. 11 </a:t>
            </a:r>
            <a:r>
              <a:rPr lang="ru-RU" dirty="0" err="1"/>
              <a:t>клас</a:t>
            </a:r>
            <a:r>
              <a:rPr lang="ru-RU" dirty="0"/>
              <a:t>» (авт. </a:t>
            </a:r>
            <a:r>
              <a:rPr lang="ru-RU" dirty="0" err="1"/>
              <a:t>Ладиченко</a:t>
            </a:r>
            <a:r>
              <a:rPr lang="ru-RU" dirty="0"/>
              <a:t> Т. В., </a:t>
            </a:r>
            <a:r>
              <a:rPr lang="ru-RU" dirty="0" err="1"/>
              <a:t>Камбалова</a:t>
            </a:r>
            <a:r>
              <a:rPr lang="ru-RU" dirty="0"/>
              <a:t> Я. М.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2013)</a:t>
            </a:r>
          </a:p>
        </p:txBody>
      </p:sp>
    </p:spTree>
    <p:extLst>
      <p:ext uri="{BB962C8B-B14F-4D97-AF65-F5344CB8AC3E}">
        <p14:creationId xmlns:p14="http://schemas.microsoft.com/office/powerpoint/2010/main" val="17981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Всесвітня</a:t>
            </a:r>
            <a:r>
              <a:rPr lang="ru-RU" dirty="0"/>
              <a:t> </a:t>
            </a:r>
            <a:r>
              <a:rPr lang="ru-RU" dirty="0" err="1"/>
              <a:t>історія</a:t>
            </a:r>
            <a:r>
              <a:rPr lang="ru-RU" dirty="0"/>
              <a:t> </a:t>
            </a:r>
            <a:r>
              <a:rPr lang="ru-RU" dirty="0" smtClean="0"/>
              <a:t>- </a:t>
            </a:r>
            <a:r>
              <a:rPr lang="ru-RU" dirty="0" smtClean="0">
                <a:solidFill>
                  <a:srgbClr val="FF0000"/>
                </a:solidFill>
              </a:rPr>
              <a:t>90</a:t>
            </a:r>
            <a:r>
              <a:rPr lang="ru-RU" dirty="0" smtClean="0"/>
              <a:t> </a:t>
            </a:r>
            <a:r>
              <a:rPr lang="ru-RU" dirty="0" err="1"/>
              <a:t>хвилин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У </a:t>
            </a:r>
            <a:r>
              <a:rPr lang="ru-RU" dirty="0" err="1"/>
              <a:t>збірнику</a:t>
            </a:r>
            <a:r>
              <a:rPr lang="ru-RU" dirty="0"/>
              <a:t> </a:t>
            </a:r>
            <a:r>
              <a:rPr lang="ru-RU" dirty="0" err="1"/>
              <a:t>вміщено</a:t>
            </a:r>
            <a:r>
              <a:rPr lang="ru-RU" dirty="0"/>
              <a:t> 15 </a:t>
            </a:r>
            <a:r>
              <a:rPr lang="ru-RU" dirty="0" err="1"/>
              <a:t>варіантів</a:t>
            </a:r>
            <a:r>
              <a:rPr lang="ru-RU" dirty="0"/>
              <a:t>, </a:t>
            </a:r>
            <a:r>
              <a:rPr lang="ru-RU" dirty="0" err="1"/>
              <a:t>кожен</a:t>
            </a:r>
            <a:r>
              <a:rPr lang="ru-RU" dirty="0"/>
              <a:t> з </a:t>
            </a:r>
            <a:r>
              <a:rPr lang="ru-RU" dirty="0" err="1"/>
              <a:t>яких</a:t>
            </a:r>
            <a:r>
              <a:rPr lang="ru-RU" dirty="0"/>
              <a:t> </a:t>
            </a:r>
            <a:r>
              <a:rPr lang="ru-RU" dirty="0" err="1"/>
              <a:t>включає</a:t>
            </a:r>
            <a:r>
              <a:rPr lang="ru-RU" dirty="0"/>
              <a:t> по 10 (12 – для </a:t>
            </a:r>
            <a:r>
              <a:rPr lang="ru-RU" dirty="0" err="1"/>
              <a:t>учнів</a:t>
            </a:r>
            <a:r>
              <a:rPr lang="ru-RU" dirty="0"/>
              <a:t> </a:t>
            </a:r>
            <a:r>
              <a:rPr lang="ru-RU" dirty="0" err="1"/>
              <a:t>профільних</a:t>
            </a:r>
            <a:r>
              <a:rPr lang="ru-RU" dirty="0"/>
              <a:t> 11 </a:t>
            </a:r>
            <a:r>
              <a:rPr lang="ru-RU" dirty="0" err="1"/>
              <a:t>класів</a:t>
            </a:r>
            <a:r>
              <a:rPr lang="ru-RU" dirty="0"/>
              <a:t> </a:t>
            </a:r>
            <a:r>
              <a:rPr lang="ru-RU" dirty="0" err="1"/>
              <a:t>суспільно-гуманітарного</a:t>
            </a:r>
            <a:r>
              <a:rPr lang="ru-RU" dirty="0"/>
              <a:t> </a:t>
            </a:r>
            <a:r>
              <a:rPr lang="ru-RU" dirty="0" err="1"/>
              <a:t>напряму</a:t>
            </a:r>
            <a:r>
              <a:rPr lang="ru-RU" dirty="0"/>
              <a:t>) </a:t>
            </a:r>
            <a:r>
              <a:rPr lang="ru-RU" dirty="0" err="1"/>
              <a:t>завдань</a:t>
            </a:r>
            <a:r>
              <a:rPr lang="ru-RU" dirty="0"/>
              <a:t> </a:t>
            </a:r>
            <a:r>
              <a:rPr lang="ru-RU" dirty="0" err="1"/>
              <a:t>різної</a:t>
            </a:r>
            <a:r>
              <a:rPr lang="ru-RU" dirty="0"/>
              <a:t> </a:t>
            </a:r>
            <a:r>
              <a:rPr lang="ru-RU" dirty="0" err="1" smtClean="0"/>
              <a:t>форми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 </a:t>
            </a:r>
            <a:r>
              <a:rPr lang="ru-RU" dirty="0" err="1"/>
              <a:t>Навчальні</a:t>
            </a:r>
            <a:r>
              <a:rPr lang="ru-RU" dirty="0"/>
              <a:t> </a:t>
            </a:r>
            <a:r>
              <a:rPr lang="ru-RU" dirty="0" err="1"/>
              <a:t>заклади</a:t>
            </a:r>
            <a:r>
              <a:rPr lang="ru-RU" dirty="0"/>
              <a:t> </a:t>
            </a:r>
            <a:r>
              <a:rPr lang="ru-RU" dirty="0" err="1"/>
              <a:t>визначають</a:t>
            </a:r>
            <a:r>
              <a:rPr lang="ru-RU" dirty="0"/>
              <a:t> не </a:t>
            </a:r>
            <a:r>
              <a:rPr lang="ru-RU" dirty="0" err="1"/>
              <a:t>менше</a:t>
            </a:r>
            <a:r>
              <a:rPr lang="ru-RU" dirty="0"/>
              <a:t> </a:t>
            </a:r>
            <a:r>
              <a:rPr lang="ru-RU" dirty="0" smtClean="0"/>
              <a:t>10-ти </a:t>
            </a:r>
            <a:r>
              <a:rPr lang="ru-RU" dirty="0" err="1"/>
              <a:t>варіантів</a:t>
            </a:r>
            <a:r>
              <a:rPr lang="ru-RU" dirty="0"/>
              <a:t> для кожного </a:t>
            </a:r>
            <a:r>
              <a:rPr lang="ru-RU" dirty="0" err="1"/>
              <a:t>класу</a:t>
            </a:r>
            <a:r>
              <a:rPr lang="ru-RU" dirty="0"/>
              <a:t>. </a:t>
            </a:r>
            <a:endParaRPr lang="ru-RU" dirty="0" smtClean="0"/>
          </a:p>
          <a:p>
            <a:pPr algn="just"/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</a:t>
            </a:r>
            <a:r>
              <a:rPr lang="ru-RU" dirty="0" err="1"/>
              <a:t>менша</a:t>
            </a:r>
            <a:r>
              <a:rPr lang="ru-RU" dirty="0"/>
              <a:t> десяти, </a:t>
            </a:r>
            <a:r>
              <a:rPr lang="ru-RU" dirty="0" err="1"/>
              <a:t>кожен</a:t>
            </a:r>
            <a:r>
              <a:rPr lang="ru-RU" dirty="0"/>
              <a:t> з них </a:t>
            </a:r>
            <a:r>
              <a:rPr lang="ru-RU" dirty="0" err="1"/>
              <a:t>отримує</a:t>
            </a:r>
            <a:r>
              <a:rPr lang="ru-RU" dirty="0"/>
              <a:t> </a:t>
            </a:r>
            <a:r>
              <a:rPr lang="ru-RU" dirty="0" err="1"/>
              <a:t>окремий</a:t>
            </a:r>
            <a:r>
              <a:rPr lang="ru-RU" dirty="0"/>
              <a:t> </a:t>
            </a:r>
            <a:r>
              <a:rPr lang="ru-RU" dirty="0" err="1"/>
              <a:t>варіант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152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936104"/>
          </a:xfrm>
        </p:spPr>
        <p:txBody>
          <a:bodyPr/>
          <a:lstStyle/>
          <a:p>
            <a:r>
              <a:rPr lang="ru-RU" dirty="0" err="1"/>
              <a:t>Всесвітня</a:t>
            </a:r>
            <a:r>
              <a:rPr lang="ru-RU" dirty="0"/>
              <a:t> </a:t>
            </a:r>
            <a:r>
              <a:rPr lang="ru-RU" dirty="0" err="1" smtClean="0"/>
              <a:t>історія</a:t>
            </a:r>
            <a:r>
              <a:rPr lang="ru-RU" dirty="0" smtClean="0"/>
              <a:t>: </a:t>
            </a:r>
            <a:r>
              <a:rPr lang="uk-UA" dirty="0">
                <a:solidFill>
                  <a:srgbClr val="FF0000"/>
                </a:solidFill>
              </a:rPr>
              <a:t>у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класах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профільного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рівня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ru-RU" dirty="0" err="1" smtClean="0"/>
              <a:t>Пропонується</a:t>
            </a:r>
            <a:r>
              <a:rPr lang="ru-RU" dirty="0" smtClean="0"/>
              <a:t> </a:t>
            </a:r>
            <a:r>
              <a:rPr lang="ru-RU" dirty="0" err="1">
                <a:solidFill>
                  <a:srgbClr val="FF0000"/>
                </a:solidFill>
              </a:rPr>
              <a:t>замість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4</a:t>
            </a:r>
            <a:r>
              <a:rPr lang="ru-RU" dirty="0"/>
              <a:t> та </a:t>
            </a:r>
            <a:r>
              <a:rPr lang="ru-RU" dirty="0">
                <a:solidFill>
                  <a:srgbClr val="FF0000"/>
                </a:solidFill>
              </a:rPr>
              <a:t>8</a:t>
            </a:r>
            <a:r>
              <a:rPr lang="ru-RU" dirty="0"/>
              <a:t> у кожному з 15 </a:t>
            </a:r>
            <a:r>
              <a:rPr lang="ru-RU" dirty="0" err="1"/>
              <a:t>варіантів</a:t>
            </a:r>
            <a:r>
              <a:rPr lang="ru-RU" dirty="0"/>
              <a:t> </a:t>
            </a:r>
            <a:r>
              <a:rPr lang="ru-RU" dirty="0" err="1"/>
              <a:t>виконати</a:t>
            </a:r>
            <a:r>
              <a:rPr lang="ru-RU" dirty="0"/>
              <a:t> </a:t>
            </a:r>
            <a:r>
              <a:rPr lang="ru-RU" dirty="0" err="1"/>
              <a:t>відповідно</a:t>
            </a:r>
            <a:r>
              <a:rPr lang="ru-RU" dirty="0"/>
              <a:t> – </a:t>
            </a:r>
            <a:r>
              <a:rPr lang="ru-RU" dirty="0">
                <a:solidFill>
                  <a:srgbClr val="FF0000"/>
                </a:solidFill>
              </a:rPr>
              <a:t>11, 12* </a:t>
            </a:r>
            <a:r>
              <a:rPr lang="ru-RU" dirty="0" err="1"/>
              <a:t>завдання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7996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</a:t>
            </a:r>
            <a:r>
              <a:rPr lang="ru-RU" dirty="0" err="1"/>
              <a:t>равознавств</a:t>
            </a:r>
            <a:r>
              <a:rPr lang="uk-UA" dirty="0"/>
              <a:t>о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ru-RU" dirty="0">
                <a:solidFill>
                  <a:srgbClr val="FF0000"/>
                </a:solidFill>
              </a:rPr>
              <a:t>У </a:t>
            </a:r>
            <a:r>
              <a:rPr lang="ru-RU" dirty="0" err="1">
                <a:solidFill>
                  <a:srgbClr val="FF0000"/>
                </a:solidFill>
              </a:rPr>
              <a:t>профільних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класах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(</a:t>
            </a:r>
            <a:r>
              <a:rPr lang="ru-RU" dirty="0" err="1"/>
              <a:t>суспільно-гуманітарний</a:t>
            </a:r>
            <a:r>
              <a:rPr lang="ru-RU" dirty="0"/>
              <a:t> </a:t>
            </a:r>
            <a:r>
              <a:rPr lang="ru-RU" dirty="0" err="1"/>
              <a:t>напрям</a:t>
            </a:r>
            <a:r>
              <a:rPr lang="ru-RU" dirty="0"/>
              <a:t>, </a:t>
            </a:r>
            <a:r>
              <a:rPr lang="ru-RU" dirty="0" err="1"/>
              <a:t>правовий</a:t>
            </a:r>
            <a:r>
              <a:rPr lang="ru-RU" dirty="0"/>
              <a:t> </a:t>
            </a:r>
            <a:r>
              <a:rPr lang="ru-RU" dirty="0" err="1"/>
              <a:t>профіль</a:t>
            </a:r>
            <a:r>
              <a:rPr lang="ru-RU" dirty="0" smtClean="0"/>
              <a:t>)</a:t>
            </a:r>
          </a:p>
          <a:p>
            <a:pPr algn="ctr">
              <a:lnSpc>
                <a:spcPct val="150000"/>
              </a:lnSpc>
            </a:pPr>
            <a:r>
              <a:rPr lang="ru-RU" dirty="0">
                <a:solidFill>
                  <a:srgbClr val="FF0000"/>
                </a:solidFill>
              </a:rPr>
              <a:t>90</a:t>
            </a:r>
            <a:r>
              <a:rPr lang="ru-RU" dirty="0"/>
              <a:t> </a:t>
            </a:r>
            <a:r>
              <a:rPr lang="ru-RU" dirty="0" err="1"/>
              <a:t>хвилин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060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</a:t>
            </a:r>
            <a:r>
              <a:rPr lang="ru-RU" dirty="0" err="1"/>
              <a:t>равознавств</a:t>
            </a:r>
            <a:r>
              <a:rPr lang="uk-UA" dirty="0"/>
              <a:t>о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«</a:t>
            </a: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</a:t>
            </a:r>
            <a:r>
              <a:rPr lang="ru-RU" dirty="0" err="1"/>
              <a:t>правознавства</a:t>
            </a:r>
            <a:r>
              <a:rPr lang="ru-RU" dirty="0"/>
              <a:t>. 11 </a:t>
            </a:r>
            <a:r>
              <a:rPr lang="ru-RU" dirty="0" err="1"/>
              <a:t>клас</a:t>
            </a:r>
            <a:r>
              <a:rPr lang="ru-RU" dirty="0"/>
              <a:t>» (авт. </a:t>
            </a:r>
            <a:r>
              <a:rPr lang="ru-RU" dirty="0" err="1"/>
              <a:t>Ремех</a:t>
            </a:r>
            <a:r>
              <a:rPr lang="ru-RU" dirty="0"/>
              <a:t> Т. О.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2013).</a:t>
            </a:r>
          </a:p>
          <a:p>
            <a:endParaRPr lang="ru-RU" dirty="0" smtClean="0"/>
          </a:p>
          <a:p>
            <a:r>
              <a:rPr lang="ru-RU" dirty="0" err="1" smtClean="0"/>
              <a:t>Збірник</a:t>
            </a:r>
            <a:r>
              <a:rPr lang="ru-RU" dirty="0" smtClean="0"/>
              <a:t> </a:t>
            </a:r>
            <a:r>
              <a:rPr lang="ru-RU" dirty="0" err="1"/>
              <a:t>складається</a:t>
            </a:r>
            <a:r>
              <a:rPr lang="ru-RU" dirty="0"/>
              <a:t> з 15 </a:t>
            </a:r>
            <a:r>
              <a:rPr lang="ru-RU" dirty="0" err="1"/>
              <a:t>варіантів</a:t>
            </a:r>
            <a:r>
              <a:rPr lang="ru-RU" dirty="0"/>
              <a:t> по 12 </a:t>
            </a:r>
            <a:r>
              <a:rPr lang="ru-RU" dirty="0" err="1"/>
              <a:t>типових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у </a:t>
            </a:r>
            <a:r>
              <a:rPr lang="ru-RU" dirty="0" smtClean="0"/>
              <a:t>кожному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769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</a:t>
            </a:r>
            <a:r>
              <a:rPr lang="ru-RU" dirty="0" err="1"/>
              <a:t>равознавств</a:t>
            </a:r>
            <a:r>
              <a:rPr lang="uk-UA" dirty="0"/>
              <a:t>о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Навчальні</a:t>
            </a:r>
            <a:r>
              <a:rPr lang="ru-RU" dirty="0"/>
              <a:t> </a:t>
            </a:r>
            <a:r>
              <a:rPr lang="ru-RU" dirty="0" err="1"/>
              <a:t>заклади</a:t>
            </a:r>
            <a:r>
              <a:rPr lang="ru-RU" dirty="0"/>
              <a:t> </a:t>
            </a:r>
            <a:r>
              <a:rPr lang="ru-RU" dirty="0" err="1"/>
              <a:t>визначають</a:t>
            </a:r>
            <a:r>
              <a:rPr lang="ru-RU" dirty="0"/>
              <a:t> не </a:t>
            </a:r>
            <a:r>
              <a:rPr lang="ru-RU" dirty="0" err="1"/>
              <a:t>менше</a:t>
            </a:r>
            <a:r>
              <a:rPr lang="ru-RU" dirty="0"/>
              <a:t> </a:t>
            </a:r>
            <a:r>
              <a:rPr lang="ru-RU" dirty="0" smtClean="0"/>
              <a:t>10-ти </a:t>
            </a:r>
            <a:r>
              <a:rPr lang="ru-RU" dirty="0" err="1"/>
              <a:t>варіантів</a:t>
            </a:r>
            <a:r>
              <a:rPr lang="ru-RU" dirty="0"/>
              <a:t> для кожного </a:t>
            </a:r>
            <a:r>
              <a:rPr lang="ru-RU" dirty="0" err="1"/>
              <a:t>класу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учнів</a:t>
            </a:r>
            <a:r>
              <a:rPr lang="ru-RU" dirty="0"/>
              <a:t> </a:t>
            </a:r>
            <a:r>
              <a:rPr lang="ru-RU" dirty="0" err="1"/>
              <a:t>менша</a:t>
            </a:r>
            <a:r>
              <a:rPr lang="ru-RU" dirty="0"/>
              <a:t> десяти, </a:t>
            </a:r>
            <a:r>
              <a:rPr lang="ru-RU" dirty="0" err="1"/>
              <a:t>кожен</a:t>
            </a:r>
            <a:r>
              <a:rPr lang="ru-RU" dirty="0"/>
              <a:t> з них </a:t>
            </a:r>
            <a:r>
              <a:rPr lang="ru-RU" dirty="0" err="1"/>
              <a:t>отримує</a:t>
            </a:r>
            <a:r>
              <a:rPr lang="ru-RU" dirty="0"/>
              <a:t> </a:t>
            </a:r>
            <a:r>
              <a:rPr lang="ru-RU" dirty="0" err="1"/>
              <a:t>окремий</a:t>
            </a:r>
            <a:r>
              <a:rPr lang="ru-RU" dirty="0"/>
              <a:t> </a:t>
            </a:r>
            <a:r>
              <a:rPr lang="ru-RU" dirty="0" err="1"/>
              <a:t>варіант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671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</a:t>
            </a:r>
            <a:r>
              <a:rPr lang="ru-RU" dirty="0" err="1"/>
              <a:t>равознавств</a:t>
            </a:r>
            <a:r>
              <a:rPr lang="uk-UA" dirty="0" smtClean="0"/>
              <a:t>о. Оформлення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ru-RU" dirty="0" err="1"/>
              <a:t>Відповіді</a:t>
            </a:r>
            <a:r>
              <a:rPr lang="ru-RU" dirty="0"/>
              <a:t> на </a:t>
            </a:r>
            <a:r>
              <a:rPr lang="ru-RU" dirty="0" err="1"/>
              <a:t>тестові</a:t>
            </a:r>
            <a:r>
              <a:rPr lang="ru-RU" dirty="0"/>
              <a:t> </a:t>
            </a:r>
            <a:r>
              <a:rPr lang="ru-RU" dirty="0" err="1"/>
              <a:t>завдання</a:t>
            </a:r>
            <a:r>
              <a:rPr lang="ru-RU" dirty="0"/>
              <a:t> (</a:t>
            </a:r>
            <a:r>
              <a:rPr lang="ru-RU" dirty="0">
                <a:solidFill>
                  <a:srgbClr val="FF0000"/>
                </a:solidFill>
              </a:rPr>
              <a:t>1-8</a:t>
            </a:r>
            <a:r>
              <a:rPr lang="ru-RU" dirty="0"/>
              <a:t>) </a:t>
            </a:r>
            <a:r>
              <a:rPr lang="ru-RU" dirty="0" err="1"/>
              <a:t>слід</a:t>
            </a:r>
            <a:r>
              <a:rPr lang="ru-RU" dirty="0"/>
              <a:t> </a:t>
            </a:r>
            <a:r>
              <a:rPr lang="ru-RU" dirty="0" err="1"/>
              <a:t>заносити</a:t>
            </a:r>
            <a:r>
              <a:rPr lang="ru-RU" dirty="0"/>
              <a:t> в </a:t>
            </a:r>
            <a:r>
              <a:rPr lang="ru-RU" dirty="0" err="1"/>
              <a:t>спеціальний</a:t>
            </a:r>
            <a:r>
              <a:rPr lang="ru-RU" dirty="0"/>
              <a:t> </a:t>
            </a:r>
            <a:r>
              <a:rPr lang="ru-RU" dirty="0" smtClean="0">
                <a:solidFill>
                  <a:srgbClr val="FF0000"/>
                </a:solidFill>
              </a:rPr>
              <a:t>бланк</a:t>
            </a:r>
            <a:r>
              <a:rPr lang="ru-RU" dirty="0" smtClean="0"/>
              <a:t>,</a:t>
            </a:r>
          </a:p>
          <a:p>
            <a:pPr algn="just">
              <a:lnSpc>
                <a:spcPct val="150000"/>
              </a:lnSpc>
            </a:pPr>
            <a:r>
              <a:rPr lang="ru-RU" dirty="0" smtClean="0"/>
              <a:t> </a:t>
            </a:r>
            <a:r>
              <a:rPr lang="ru-RU" dirty="0" err="1"/>
              <a:t>завдання</a:t>
            </a:r>
            <a:r>
              <a:rPr lang="ru-RU" dirty="0"/>
              <a:t> (</a:t>
            </a:r>
            <a:r>
              <a:rPr lang="ru-RU" dirty="0">
                <a:solidFill>
                  <a:srgbClr val="FF0000"/>
                </a:solidFill>
              </a:rPr>
              <a:t>9-12</a:t>
            </a:r>
            <a:r>
              <a:rPr lang="ru-RU" dirty="0"/>
              <a:t>) </a:t>
            </a:r>
            <a:r>
              <a:rPr lang="ru-RU" dirty="0" err="1"/>
              <a:t>записувати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на </a:t>
            </a:r>
            <a:r>
              <a:rPr lang="ru-RU" dirty="0" err="1">
                <a:solidFill>
                  <a:srgbClr val="FF0000"/>
                </a:solidFill>
              </a:rPr>
              <a:t>аркушах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зі</a:t>
            </a:r>
            <a:r>
              <a:rPr lang="ru-RU" dirty="0">
                <a:solidFill>
                  <a:srgbClr val="FF0000"/>
                </a:solidFill>
              </a:rPr>
              <a:t> штампом</a:t>
            </a:r>
            <a:r>
              <a:rPr lang="ru-RU" dirty="0"/>
              <a:t> </a:t>
            </a:r>
            <a:r>
              <a:rPr lang="ru-RU" dirty="0" err="1"/>
              <a:t>відповідного</a:t>
            </a:r>
            <a:r>
              <a:rPr lang="ru-RU" dirty="0"/>
              <a:t> </a:t>
            </a:r>
            <a:r>
              <a:rPr lang="ru-RU" dirty="0" err="1"/>
              <a:t>загальноосвітнього</a:t>
            </a:r>
            <a:r>
              <a:rPr lang="ru-RU" dirty="0"/>
              <a:t> </a:t>
            </a:r>
            <a:r>
              <a:rPr lang="ru-RU" dirty="0" err="1"/>
              <a:t>навчального</a:t>
            </a:r>
            <a:r>
              <a:rPr lang="ru-RU" dirty="0"/>
              <a:t> закладу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407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«Людина і світ» </a:t>
            </a:r>
            <a:r>
              <a:rPr lang="ru-RU" dirty="0" smtClean="0"/>
              <a:t> - </a:t>
            </a:r>
            <a:r>
              <a:rPr lang="ru-RU" dirty="0" smtClean="0">
                <a:solidFill>
                  <a:srgbClr val="FF0000"/>
                </a:solidFill>
              </a:rPr>
              <a:t>90 </a:t>
            </a:r>
            <a:r>
              <a:rPr lang="ru-RU" dirty="0" err="1"/>
              <a:t>хвилин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ru-RU" dirty="0">
                <a:solidFill>
                  <a:srgbClr val="FF0000"/>
                </a:solidFill>
              </a:rPr>
              <a:t>у </a:t>
            </a:r>
            <a:r>
              <a:rPr lang="ru-RU" dirty="0" err="1">
                <a:solidFill>
                  <a:srgbClr val="FF0000"/>
                </a:solidFill>
              </a:rPr>
              <a:t>письмовій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формі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за «</a:t>
            </a:r>
            <a:r>
              <a:rPr lang="ru-RU" dirty="0" err="1"/>
              <a:t>Збірником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для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підсумкової</a:t>
            </a:r>
            <a:r>
              <a:rPr lang="ru-RU" dirty="0"/>
              <a:t> </a:t>
            </a:r>
            <a:r>
              <a:rPr lang="ru-RU" dirty="0" err="1"/>
              <a:t>атестації</a:t>
            </a:r>
            <a:r>
              <a:rPr lang="ru-RU" dirty="0"/>
              <a:t> з  курсу «Людина і світ». 11 </a:t>
            </a:r>
            <a:r>
              <a:rPr lang="ru-RU" dirty="0" err="1"/>
              <a:t>клас</a:t>
            </a:r>
            <a:r>
              <a:rPr lang="ru-RU" dirty="0"/>
              <a:t>» (авт. </a:t>
            </a:r>
            <a:r>
              <a:rPr lang="ru-RU" dirty="0" err="1"/>
              <a:t>Бакка</a:t>
            </a:r>
            <a:r>
              <a:rPr lang="ru-RU" dirty="0"/>
              <a:t> Т. В., Мелещенко Т. В. – К.: Центр </a:t>
            </a:r>
            <a:r>
              <a:rPr lang="ru-RU" dirty="0" err="1"/>
              <a:t>навчально-методичної</a:t>
            </a:r>
            <a:r>
              <a:rPr lang="ru-RU" dirty="0"/>
              <a:t> </a:t>
            </a:r>
            <a:r>
              <a:rPr lang="ru-RU" dirty="0" err="1"/>
              <a:t>літератури</a:t>
            </a:r>
            <a:r>
              <a:rPr lang="ru-RU" dirty="0"/>
              <a:t>, 2013)</a:t>
            </a:r>
          </a:p>
        </p:txBody>
      </p:sp>
    </p:spTree>
    <p:extLst>
      <p:ext uri="{BB962C8B-B14F-4D97-AF65-F5344CB8AC3E}">
        <p14:creationId xmlns:p14="http://schemas.microsoft.com/office/powerpoint/2010/main" val="152474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«Людина і світ»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ru-RU" dirty="0" err="1"/>
              <a:t>Збірник</a:t>
            </a:r>
            <a:r>
              <a:rPr lang="ru-RU" dirty="0"/>
              <a:t> </a:t>
            </a:r>
            <a:r>
              <a:rPr lang="ru-RU" dirty="0" err="1"/>
              <a:t>містить</a:t>
            </a:r>
            <a:r>
              <a:rPr lang="ru-RU" dirty="0"/>
              <a:t> 10 </a:t>
            </a:r>
            <a:r>
              <a:rPr lang="ru-RU" dirty="0" err="1"/>
              <a:t>варіантів</a:t>
            </a:r>
            <a:r>
              <a:rPr lang="ru-RU" dirty="0"/>
              <a:t> по  15 </a:t>
            </a:r>
            <a:r>
              <a:rPr lang="ru-RU" dirty="0" err="1"/>
              <a:t>тестових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</a:t>
            </a:r>
            <a:r>
              <a:rPr lang="ru-RU" dirty="0" err="1"/>
              <a:t>різної</a:t>
            </a:r>
            <a:r>
              <a:rPr lang="ru-RU" dirty="0"/>
              <a:t> </a:t>
            </a:r>
            <a:r>
              <a:rPr lang="ru-RU" dirty="0" err="1" smtClean="0"/>
              <a:t>форми</a:t>
            </a:r>
            <a:r>
              <a:rPr lang="ru-RU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ru-RU" dirty="0" smtClean="0"/>
              <a:t> </a:t>
            </a:r>
            <a:r>
              <a:rPr lang="ru-RU" dirty="0"/>
              <a:t>У </a:t>
            </a:r>
            <a:r>
              <a:rPr lang="ru-RU" dirty="0" err="1"/>
              <a:t>збірнику</a:t>
            </a:r>
            <a:r>
              <a:rPr lang="ru-RU" dirty="0"/>
              <a:t> подано два </a:t>
            </a:r>
            <a:r>
              <a:rPr lang="ru-RU" dirty="0" err="1"/>
              <a:t>варіанти</a:t>
            </a:r>
            <a:r>
              <a:rPr lang="ru-RU" dirty="0"/>
              <a:t> </a:t>
            </a:r>
            <a:r>
              <a:rPr lang="ru-RU" dirty="0" err="1"/>
              <a:t>тестових</a:t>
            </a:r>
            <a:r>
              <a:rPr lang="ru-RU" dirty="0"/>
              <a:t> </a:t>
            </a:r>
            <a:r>
              <a:rPr lang="ru-RU" dirty="0" err="1"/>
              <a:t>завдань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для </a:t>
            </a:r>
            <a:r>
              <a:rPr lang="ru-RU" dirty="0" err="1">
                <a:solidFill>
                  <a:srgbClr val="FF0000"/>
                </a:solidFill>
              </a:rPr>
              <a:t>профільного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err="1">
                <a:solidFill>
                  <a:srgbClr val="FF0000"/>
                </a:solidFill>
              </a:rPr>
              <a:t>рівня</a:t>
            </a:r>
            <a:r>
              <a:rPr lang="ru-RU" dirty="0"/>
              <a:t> (</a:t>
            </a:r>
            <a:r>
              <a:rPr lang="ru-RU" dirty="0" err="1"/>
              <a:t>варіанти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9</a:t>
            </a:r>
            <a:r>
              <a:rPr lang="ru-RU" dirty="0"/>
              <a:t> та </a:t>
            </a:r>
            <a:r>
              <a:rPr lang="ru-RU" dirty="0">
                <a:solidFill>
                  <a:srgbClr val="FF0000"/>
                </a:solidFill>
              </a:rPr>
              <a:t>10</a:t>
            </a:r>
            <a:r>
              <a:rPr lang="ru-RU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36937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112l">
  <a:themeElements>
    <a:clrScheme name="sample 3">
      <a:dk1>
        <a:srgbClr val="002A00"/>
      </a:dk1>
      <a:lt1>
        <a:srgbClr val="FFFFFF"/>
      </a:lt1>
      <a:dk2>
        <a:srgbClr val="FFFFE7"/>
      </a:dk2>
      <a:lt2>
        <a:srgbClr val="B2B2B2"/>
      </a:lt2>
      <a:accent1>
        <a:srgbClr val="6D77BF"/>
      </a:accent1>
      <a:accent2>
        <a:srgbClr val="669900"/>
      </a:accent2>
      <a:accent3>
        <a:srgbClr val="FFFFFF"/>
      </a:accent3>
      <a:accent4>
        <a:srgbClr val="002200"/>
      </a:accent4>
      <a:accent5>
        <a:srgbClr val="BABDDC"/>
      </a:accent5>
      <a:accent6>
        <a:srgbClr val="5C8A00"/>
      </a:accent6>
      <a:hlink>
        <a:srgbClr val="A76E23"/>
      </a:hlink>
      <a:folHlink>
        <a:srgbClr val="145232"/>
      </a:folHlink>
    </a:clrScheme>
    <a:fontScheme name="sampl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ample 1">
        <a:dk1>
          <a:srgbClr val="000066"/>
        </a:dk1>
        <a:lt1>
          <a:srgbClr val="FFFFFF"/>
        </a:lt1>
        <a:dk2>
          <a:srgbClr val="E1E1E7"/>
        </a:dk2>
        <a:lt2>
          <a:srgbClr val="B2B2B2"/>
        </a:lt2>
        <a:accent1>
          <a:srgbClr val="009999"/>
        </a:accent1>
        <a:accent2>
          <a:srgbClr val="FF9933"/>
        </a:accent2>
        <a:accent3>
          <a:srgbClr val="FFFFFF"/>
        </a:accent3>
        <a:accent4>
          <a:srgbClr val="000056"/>
        </a:accent4>
        <a:accent5>
          <a:srgbClr val="AACACA"/>
        </a:accent5>
        <a:accent6>
          <a:srgbClr val="E78A2D"/>
        </a:accent6>
        <a:hlink>
          <a:srgbClr val="6A9EB0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C0D070"/>
        </a:accent1>
        <a:accent2>
          <a:srgbClr val="0099CC"/>
        </a:accent2>
        <a:accent3>
          <a:srgbClr val="FFFFFF"/>
        </a:accent3>
        <a:accent4>
          <a:srgbClr val="000000"/>
        </a:accent4>
        <a:accent5>
          <a:srgbClr val="DCE4BB"/>
        </a:accent5>
        <a:accent6>
          <a:srgbClr val="008AB9"/>
        </a:accent6>
        <a:hlink>
          <a:srgbClr val="CA9938"/>
        </a:hlink>
        <a:folHlink>
          <a:srgbClr val="6832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002A00"/>
        </a:dk1>
        <a:lt1>
          <a:srgbClr val="FFFFFF"/>
        </a:lt1>
        <a:dk2>
          <a:srgbClr val="FFFFE7"/>
        </a:dk2>
        <a:lt2>
          <a:srgbClr val="B2B2B2"/>
        </a:lt2>
        <a:accent1>
          <a:srgbClr val="6D77BF"/>
        </a:accent1>
        <a:accent2>
          <a:srgbClr val="669900"/>
        </a:accent2>
        <a:accent3>
          <a:srgbClr val="FFFFFF"/>
        </a:accent3>
        <a:accent4>
          <a:srgbClr val="002200"/>
        </a:accent4>
        <a:accent5>
          <a:srgbClr val="BABDDC"/>
        </a:accent5>
        <a:accent6>
          <a:srgbClr val="5C8A00"/>
        </a:accent6>
        <a:hlink>
          <a:srgbClr val="A76E23"/>
        </a:hlink>
        <a:folHlink>
          <a:srgbClr val="14523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cdb2004112l</Template>
  <TotalTime>346</TotalTime>
  <Words>7609</Words>
  <Application>Microsoft Office PowerPoint</Application>
  <PresentationFormat>Экран (4:3)</PresentationFormat>
  <Paragraphs>549</Paragraphs>
  <Slides>175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175</vt:i4>
      </vt:variant>
    </vt:vector>
  </HeadingPairs>
  <TitlesOfParts>
    <vt:vector size="177" baseType="lpstr">
      <vt:lpstr>cdb2004112l</vt:lpstr>
      <vt:lpstr>Image</vt:lpstr>
      <vt:lpstr>Особливості підготовки та проведення ДПА </vt:lpstr>
      <vt:lpstr>Початкова школа</vt:lpstr>
      <vt:lpstr>Українська мова</vt:lpstr>
      <vt:lpstr>Читання</vt:lpstr>
      <vt:lpstr>У ЗНЗ з російською мовою навчання</vt:lpstr>
      <vt:lpstr>У ЗНЗ з російською мовою навчання</vt:lpstr>
      <vt:lpstr>Математика</vt:lpstr>
      <vt:lpstr>Основна школа</vt:lpstr>
      <vt:lpstr>Українська мова</vt:lpstr>
      <vt:lpstr>Математика</vt:lpstr>
      <vt:lpstr>Математика (ЗНЗ з російською мовою навчання)</vt:lpstr>
      <vt:lpstr>Математика</vt:lpstr>
      <vt:lpstr>Математика</vt:lpstr>
      <vt:lpstr>Математика</vt:lpstr>
      <vt:lpstr>Біологія</vt:lpstr>
      <vt:lpstr>Біологія</vt:lpstr>
      <vt:lpstr>Біологія</vt:lpstr>
      <vt:lpstr>Біологія. Оформлення відповідей </vt:lpstr>
      <vt:lpstr>Географія</vt:lpstr>
      <vt:lpstr>Географія</vt:lpstr>
      <vt:lpstr>Географія</vt:lpstr>
      <vt:lpstr>Географія</vt:lpstr>
      <vt:lpstr>Географія. Оформлення робіт</vt:lpstr>
      <vt:lpstr>Іноземна мова </vt:lpstr>
      <vt:lpstr>Посібники</vt:lpstr>
      <vt:lpstr>Іноземна мова </vt:lpstr>
      <vt:lpstr>Іноземна мова . Оформлення</vt:lpstr>
      <vt:lpstr>Іноземна мова </vt:lpstr>
      <vt:lpstr>Російська мова (ЗНЗ з російською мовою навчання)</vt:lpstr>
      <vt:lpstr>Російська мова (1 астрономічна година)</vt:lpstr>
      <vt:lpstr>Українська література </vt:lpstr>
      <vt:lpstr>Українська література </vt:lpstr>
      <vt:lpstr>Українська література </vt:lpstr>
      <vt:lpstr>Українська література . Тривалість</vt:lpstr>
      <vt:lpstr>Світова література </vt:lpstr>
      <vt:lpstr>Світова література </vt:lpstr>
      <vt:lpstr>Світова література. Тривалість</vt:lpstr>
      <vt:lpstr>Світова література. Оформлення</vt:lpstr>
      <vt:lpstr>«Література» (російська та світова)</vt:lpstr>
      <vt:lpstr>«Література» (російська та світова)</vt:lpstr>
      <vt:lpstr>«Література». Оформлення</vt:lpstr>
      <vt:lpstr>Історія України </vt:lpstr>
      <vt:lpstr>Історія України </vt:lpstr>
      <vt:lpstr>Всесвітня історія </vt:lpstr>
      <vt:lpstr>Всесвітня історія </vt:lpstr>
      <vt:lpstr>Правознавство. Практичний курс</vt:lpstr>
      <vt:lpstr>Правознавство. Практичний курс</vt:lpstr>
      <vt:lpstr>Художня культура</vt:lpstr>
      <vt:lpstr>Художня культура</vt:lpstr>
      <vt:lpstr>Хімія</vt:lpstr>
      <vt:lpstr>Хімія</vt:lpstr>
      <vt:lpstr>Хімія</vt:lpstr>
      <vt:lpstr>Хімія</vt:lpstr>
      <vt:lpstr>Фізика</vt:lpstr>
      <vt:lpstr>Фізика</vt:lpstr>
      <vt:lpstr>Фізика</vt:lpstr>
      <vt:lpstr>Інформатика</vt:lpstr>
      <vt:lpstr>Інформатика</vt:lpstr>
      <vt:lpstr>Інформатика</vt:lpstr>
      <vt:lpstr> Старша школа – три предмети </vt:lpstr>
      <vt:lpstr>Старша школа</vt:lpstr>
      <vt:lpstr>Українська мова - 90 хвилин</vt:lpstr>
      <vt:lpstr>Російська мова - 90 хвилин</vt:lpstr>
      <vt:lpstr>Російська мова - у тестовій формі</vt:lpstr>
      <vt:lpstr>Російська мова - у тестовій формі</vt:lpstr>
      <vt:lpstr>Українська література </vt:lpstr>
      <vt:lpstr>Українська література  - 90 хвилин</vt:lpstr>
      <vt:lpstr>Світова література </vt:lpstr>
      <vt:lpstr>Світова література </vt:lpstr>
      <vt:lpstr>Світова література - 90 хвилин </vt:lpstr>
      <vt:lpstr>Інтегрований курс «Література»</vt:lpstr>
      <vt:lpstr>Інтегрований курс «Література»</vt:lpstr>
      <vt:lpstr>Іноземні мови</vt:lpstr>
      <vt:lpstr>Іноземні мови</vt:lpstr>
      <vt:lpstr>Іноземні мови</vt:lpstr>
      <vt:lpstr>Іноземні мови</vt:lpstr>
      <vt:lpstr>Іноземні мови</vt:lpstr>
      <vt:lpstr>Іноземні мови</vt:lpstr>
      <vt:lpstr>Математика</vt:lpstr>
      <vt:lpstr>Математика</vt:lpstr>
      <vt:lpstr>Математика (рівень стандарту)</vt:lpstr>
      <vt:lpstr>Математика</vt:lpstr>
      <vt:lpstr>Математика</vt:lpstr>
      <vt:lpstr>Математика</vt:lpstr>
      <vt:lpstr>Математика</vt:lpstr>
      <vt:lpstr>Математика. Тривалість </vt:lpstr>
      <vt:lpstr>Математика. ЗНЗ з російською мовою навчання</vt:lpstr>
      <vt:lpstr>Історія України: у письмовій формі </vt:lpstr>
      <vt:lpstr>Історія України  -  90 хвилин</vt:lpstr>
      <vt:lpstr>Історія України в класах профільного рівня</vt:lpstr>
      <vt:lpstr>Всесвітня історія </vt:lpstr>
      <vt:lpstr>Всесвітня історія - 90 хвилин</vt:lpstr>
      <vt:lpstr>Всесвітня історія: у класах профільного рівня</vt:lpstr>
      <vt:lpstr>Правознавство </vt:lpstr>
      <vt:lpstr>Правознавство </vt:lpstr>
      <vt:lpstr>Правознавство </vt:lpstr>
      <vt:lpstr>Правознавство. Оформлення</vt:lpstr>
      <vt:lpstr>«Людина і світ»  - 90 хвилин</vt:lpstr>
      <vt:lpstr>«Людина і світ» </vt:lpstr>
      <vt:lpstr>«Філософія»: у профільних класах </vt:lpstr>
      <vt:lpstr>«Філософія»</vt:lpstr>
      <vt:lpstr>Художня культура: письмово</vt:lpstr>
      <vt:lpstr>Художня культура </vt:lpstr>
      <vt:lpstr>Художня культура </vt:lpstr>
      <vt:lpstr>Географія: письмово</vt:lpstr>
      <vt:lpstr>Географія: 90 хвилин</vt:lpstr>
      <vt:lpstr>Географія</vt:lpstr>
      <vt:lpstr>Географія</vt:lpstr>
      <vt:lpstr>Економіка: письмово – 90 хвилин</vt:lpstr>
      <vt:lpstr>Економіка</vt:lpstr>
      <vt:lpstr>Економіка</vt:lpstr>
      <vt:lpstr>Економіка</vt:lpstr>
      <vt:lpstr>Хімія: письмово</vt:lpstr>
      <vt:lpstr>Хімія</vt:lpstr>
      <vt:lpstr>Хімія</vt:lpstr>
      <vt:lpstr>Хімія</vt:lpstr>
      <vt:lpstr>Біологія: письмово</vt:lpstr>
      <vt:lpstr>Біологія</vt:lpstr>
      <vt:lpstr>Біологія</vt:lpstr>
      <vt:lpstr>Біологія</vt:lpstr>
      <vt:lpstr>Біологія. Тривалість</vt:lpstr>
      <vt:lpstr>Біологія</vt:lpstr>
      <vt:lpstr>Біологія. Оформлення</vt:lpstr>
      <vt:lpstr>Біологія. У ЗНЗ з навчанням російською мовою </vt:lpstr>
      <vt:lpstr>Екологія</vt:lpstr>
      <vt:lpstr>Екологія</vt:lpstr>
      <vt:lpstr>Екологія</vt:lpstr>
      <vt:lpstr>Екологія</vt:lpstr>
      <vt:lpstr>Екологія. Оформлення</vt:lpstr>
      <vt:lpstr>Екологія. Оформлення</vt:lpstr>
      <vt:lpstr>Екологія</vt:lpstr>
      <vt:lpstr>Екологія</vt:lpstr>
      <vt:lpstr>Фізика: Фізика</vt:lpstr>
      <vt:lpstr>Фізика</vt:lpstr>
      <vt:lpstr>Фізика</vt:lpstr>
      <vt:lpstr>Фізика</vt:lpstr>
      <vt:lpstr>Фізика</vt:lpstr>
      <vt:lpstr>Астрономія</vt:lpstr>
      <vt:lpstr>Астрономія</vt:lpstr>
      <vt:lpstr>Астрономія</vt:lpstr>
      <vt:lpstr>Астрономія</vt:lpstr>
      <vt:lpstr>Креслення</vt:lpstr>
      <vt:lpstr>Креслення</vt:lpstr>
      <vt:lpstr>Технології: технічні види праці і обслуговуючі види праці</vt:lpstr>
      <vt:lpstr>Технології: технічні види праці і обслуговуючі види праці</vt:lpstr>
      <vt:lpstr>Технології: технічні види праці і обслуговуючі види праці</vt:lpstr>
      <vt:lpstr>Технології: технічні види праці і обслуговуючі види праці</vt:lpstr>
      <vt:lpstr>Технології (профільний рівень)</vt:lpstr>
      <vt:lpstr>Технології (профільний рівень)</vt:lpstr>
      <vt:lpstr>Технології (профільний рівень)</vt:lpstr>
      <vt:lpstr>Технології (профільний рівень)</vt:lpstr>
      <vt:lpstr>Технології (профільний рівень)</vt:lpstr>
      <vt:lpstr>Технології (профільний рівень)</vt:lpstr>
      <vt:lpstr>Технології (профільний рівень)</vt:lpstr>
      <vt:lpstr>Технології (профільний рівень)</vt:lpstr>
      <vt:lpstr>Технології (профільний рівень)</vt:lpstr>
      <vt:lpstr>Технології (профільний рівень)</vt:lpstr>
      <vt:lpstr>Технології (профільний рівень)</vt:lpstr>
      <vt:lpstr>Технології (профільний рівень)</vt:lpstr>
      <vt:lpstr>Технології (профільний рівень)</vt:lpstr>
      <vt:lpstr>Технології (профільний рівень)</vt:lpstr>
      <vt:lpstr>Технології (профільний рівень)</vt:lpstr>
      <vt:lpstr>Технології (профільний рівень)</vt:lpstr>
      <vt:lpstr>Технології (профільний рівень)</vt:lpstr>
      <vt:lpstr>Інформатика </vt:lpstr>
      <vt:lpstr>Інформатика </vt:lpstr>
      <vt:lpstr>Інформатика </vt:lpstr>
      <vt:lpstr>Фізична культура</vt:lpstr>
      <vt:lpstr>Фізична культура</vt:lpstr>
      <vt:lpstr>Фізична культура. Учень отримує: </vt:lpstr>
      <vt:lpstr>Фізична культура</vt:lpstr>
      <vt:lpstr>Фізична культура</vt:lpstr>
      <vt:lpstr>Фізична культура</vt:lpstr>
      <vt:lpstr>«Захист Вітчизни»</vt:lpstr>
      <vt:lpstr>ДЯКУЮ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 Template</dc:title>
  <dc:creator>Наталья Шевченко</dc:creator>
  <cp:lastModifiedBy>Наталья Шевченко</cp:lastModifiedBy>
  <cp:revision>57</cp:revision>
  <dcterms:created xsi:type="dcterms:W3CDTF">2013-04-03T10:38:38Z</dcterms:created>
  <dcterms:modified xsi:type="dcterms:W3CDTF">2013-04-04T05:48:02Z</dcterms:modified>
</cp:coreProperties>
</file>